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mid" ContentType="audio/unknown"/>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7"/>
  </p:notesMasterIdLst>
  <p:sldIdLst>
    <p:sldId id="449" r:id="rId2"/>
    <p:sldId id="378" r:id="rId3"/>
    <p:sldId id="489" r:id="rId4"/>
    <p:sldId id="381" r:id="rId5"/>
    <p:sldId id="494" r:id="rId6"/>
    <p:sldId id="383" r:id="rId7"/>
    <p:sldId id="384" r:id="rId8"/>
    <p:sldId id="385" r:id="rId9"/>
    <p:sldId id="386" r:id="rId10"/>
    <p:sldId id="387" r:id="rId11"/>
    <p:sldId id="388" r:id="rId12"/>
    <p:sldId id="389" r:id="rId13"/>
    <p:sldId id="405" r:id="rId14"/>
    <p:sldId id="391" r:id="rId15"/>
    <p:sldId id="392" r:id="rId16"/>
    <p:sldId id="402" r:id="rId17"/>
    <p:sldId id="396" r:id="rId18"/>
    <p:sldId id="399" r:id="rId19"/>
    <p:sldId id="490" r:id="rId20"/>
    <p:sldId id="404" r:id="rId21"/>
    <p:sldId id="406" r:id="rId22"/>
    <p:sldId id="408" r:id="rId23"/>
    <p:sldId id="410" r:id="rId24"/>
    <p:sldId id="409" r:id="rId25"/>
    <p:sldId id="438" r:id="rId26"/>
    <p:sldId id="440" r:id="rId27"/>
    <p:sldId id="442" r:id="rId28"/>
    <p:sldId id="444" r:id="rId29"/>
    <p:sldId id="439" r:id="rId30"/>
    <p:sldId id="492" r:id="rId31"/>
    <p:sldId id="493" r:id="rId32"/>
    <p:sldId id="304" r:id="rId33"/>
    <p:sldId id="309" r:id="rId34"/>
    <p:sldId id="483" r:id="rId35"/>
    <p:sldId id="310" r:id="rId36"/>
    <p:sldId id="311" r:id="rId37"/>
    <p:sldId id="312" r:id="rId38"/>
    <p:sldId id="317" r:id="rId39"/>
    <p:sldId id="320" r:id="rId40"/>
    <p:sldId id="305" r:id="rId41"/>
    <p:sldId id="306" r:id="rId42"/>
    <p:sldId id="330" r:id="rId43"/>
    <p:sldId id="329" r:id="rId44"/>
    <p:sldId id="336" r:id="rId45"/>
    <p:sldId id="332" r:id="rId46"/>
    <p:sldId id="323" r:id="rId47"/>
    <p:sldId id="370" r:id="rId48"/>
    <p:sldId id="488" r:id="rId49"/>
    <p:sldId id="485" r:id="rId50"/>
    <p:sldId id="372" r:id="rId51"/>
    <p:sldId id="324" r:id="rId52"/>
    <p:sldId id="327" r:id="rId53"/>
    <p:sldId id="343" r:id="rId54"/>
    <p:sldId id="337" r:id="rId55"/>
    <p:sldId id="339" r:id="rId56"/>
    <p:sldId id="340" r:id="rId57"/>
    <p:sldId id="342" r:id="rId58"/>
    <p:sldId id="344" r:id="rId59"/>
    <p:sldId id="348" r:id="rId60"/>
    <p:sldId id="484" r:id="rId61"/>
    <p:sldId id="347" r:id="rId62"/>
    <p:sldId id="346" r:id="rId63"/>
    <p:sldId id="354" r:id="rId64"/>
    <p:sldId id="356" r:id="rId65"/>
    <p:sldId id="358" r:id="rId66"/>
    <p:sldId id="468" r:id="rId67"/>
    <p:sldId id="345" r:id="rId68"/>
    <p:sldId id="274" r:id="rId69"/>
    <p:sldId id="351" r:id="rId70"/>
    <p:sldId id="475" r:id="rId71"/>
    <p:sldId id="472" r:id="rId72"/>
    <p:sldId id="375" r:id="rId73"/>
    <p:sldId id="353" r:id="rId74"/>
    <p:sldId id="486" r:id="rId75"/>
    <p:sldId id="450" r:id="rId76"/>
  </p:sldIdLst>
  <p:sldSz cx="9144000" cy="6858000" type="screen4x3"/>
  <p:notesSz cx="7099300" cy="10234613"/>
  <p:custShowLst>
    <p:custShow name="Kurzpräsentation" id="0">
      <p:sldLst/>
    </p:custShow>
  </p:custShowLst>
  <p:defaultTex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04" autoAdjust="0"/>
  </p:normalViewPr>
  <p:slideViewPr>
    <p:cSldViewPr>
      <p:cViewPr>
        <p:scale>
          <a:sx n="110" d="100"/>
          <a:sy n="110" d="100"/>
        </p:scale>
        <p:origin x="-1103" y="446"/>
      </p:cViewPr>
      <p:guideLst>
        <p:guide orient="horz" pos="2160"/>
        <p:guide pos="2880"/>
      </p:guideLst>
    </p:cSldViewPr>
  </p:slideViewPr>
  <p:outlineViewPr>
    <p:cViewPr varScale="1">
      <p:scale>
        <a:sx n="170" d="200"/>
        <a:sy n="170" d="200"/>
      </p:scale>
      <p:origin x="132"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0" name="AutoShape 2"/>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1" name="AutoShape 3"/>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2" name="AutoShape 4"/>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3" name="AutoShape 5"/>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4" name="AutoShape 6"/>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5" name="AutoShape 7"/>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6" name="AutoShape 8"/>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7" name="AutoShape 9"/>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8" name="AutoShape 10"/>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9" name="AutoShape 11"/>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60" name="AutoShape 12"/>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61" name="AutoShape 13"/>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62" name="AutoShape 14"/>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63" name="AutoShape 15"/>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64" name="AutoShape 16"/>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65" name="AutoShape 17"/>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66" name="AutoShape 18"/>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67" name="Rectangle 19"/>
          <p:cNvSpPr>
            <a:spLocks noGrp="1" noChangeArrowheads="1"/>
          </p:cNvSpPr>
          <p:nvPr>
            <p:ph type="hdr"/>
          </p:nvPr>
        </p:nvSpPr>
        <p:spPr bwMode="auto">
          <a:xfrm>
            <a:off x="0" y="0"/>
            <a:ext cx="30480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00" tIns="49680" rIns="99000" bIns="4968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ea typeface="Lucida Sans Unicode" charset="0"/>
                <a:cs typeface="Lucida Sans Unicode" charset="0"/>
              </a:defRPr>
            </a:lvl1pPr>
          </a:lstStyle>
          <a:p>
            <a:endParaRPr lang="de-DE"/>
          </a:p>
        </p:txBody>
      </p:sp>
      <p:sp>
        <p:nvSpPr>
          <p:cNvPr id="2068" name="Rectangle 20"/>
          <p:cNvSpPr>
            <a:spLocks noGrp="1" noChangeArrowheads="1"/>
          </p:cNvSpPr>
          <p:nvPr>
            <p:ph type="dt"/>
          </p:nvPr>
        </p:nvSpPr>
        <p:spPr bwMode="auto">
          <a:xfrm>
            <a:off x="4021138" y="0"/>
            <a:ext cx="30480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00" tIns="49680" rIns="99000" bIns="4968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ea typeface="Lucida Sans Unicode" charset="0"/>
                <a:cs typeface="Lucida Sans Unicode" charset="0"/>
              </a:defRPr>
            </a:lvl1pPr>
          </a:lstStyle>
          <a:p>
            <a:endParaRPr lang="de-DE"/>
          </a:p>
        </p:txBody>
      </p:sp>
      <p:sp>
        <p:nvSpPr>
          <p:cNvPr id="2069" name="Rectangle 21"/>
          <p:cNvSpPr>
            <a:spLocks noGrp="1" noRot="1" noChangeAspect="1" noChangeArrowheads="1"/>
          </p:cNvSpPr>
          <p:nvPr>
            <p:ph type="sldImg"/>
          </p:nvPr>
        </p:nvSpPr>
        <p:spPr bwMode="auto">
          <a:xfrm>
            <a:off x="990600" y="768350"/>
            <a:ext cx="5089525" cy="3808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70" name="Rectangle 22"/>
          <p:cNvSpPr>
            <a:spLocks noGrp="1" noChangeArrowheads="1"/>
          </p:cNvSpPr>
          <p:nvPr>
            <p:ph type="body"/>
          </p:nvPr>
        </p:nvSpPr>
        <p:spPr bwMode="auto">
          <a:xfrm>
            <a:off x="709613" y="4860925"/>
            <a:ext cx="5651500" cy="457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00" tIns="49680" rIns="99000" bIns="49680" numCol="1" anchor="t" anchorCtr="0" compatLnSpc="1">
            <a:prstTxWarp prst="textNoShape">
              <a:avLst/>
            </a:prstTxWarp>
          </a:bodyPr>
          <a:lstStyle/>
          <a:p>
            <a:pPr lvl="0"/>
            <a:endParaRPr lang="de-DE" smtClean="0"/>
          </a:p>
        </p:txBody>
      </p:sp>
      <p:sp>
        <p:nvSpPr>
          <p:cNvPr id="2071" name="Rectangle 23"/>
          <p:cNvSpPr>
            <a:spLocks noGrp="1" noChangeArrowheads="1"/>
          </p:cNvSpPr>
          <p:nvPr>
            <p:ph type="ftr"/>
          </p:nvPr>
        </p:nvSpPr>
        <p:spPr bwMode="auto">
          <a:xfrm>
            <a:off x="0" y="9721850"/>
            <a:ext cx="30480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00" tIns="49680" rIns="99000" bIns="4968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ea typeface="Lucida Sans Unicode" charset="0"/>
                <a:cs typeface="Lucida Sans Unicode" charset="0"/>
              </a:defRPr>
            </a:lvl1pPr>
          </a:lstStyle>
          <a:p>
            <a:endParaRPr lang="de-DE"/>
          </a:p>
        </p:txBody>
      </p:sp>
      <p:sp>
        <p:nvSpPr>
          <p:cNvPr id="2072" name="Rectangle 24"/>
          <p:cNvSpPr>
            <a:spLocks noGrp="1" noChangeArrowheads="1"/>
          </p:cNvSpPr>
          <p:nvPr>
            <p:ph type="sldNum"/>
          </p:nvPr>
        </p:nvSpPr>
        <p:spPr bwMode="auto">
          <a:xfrm>
            <a:off x="4021138" y="9721850"/>
            <a:ext cx="30480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00" tIns="49680" rIns="99000" bIns="4968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ea typeface="Lucida Sans Unicode" charset="0"/>
                <a:cs typeface="Lucida Sans Unicode" charset="0"/>
              </a:defRPr>
            </a:lvl1pPr>
          </a:lstStyle>
          <a:p>
            <a:fld id="{DED8265F-F1E4-4B71-BDBA-B4899FE951FF}" type="slidenum">
              <a:rPr lang="de-DE"/>
              <a:pPr/>
              <a:t>‹Nr.›</a:t>
            </a:fld>
            <a:endParaRPr lang="de-DE"/>
          </a:p>
        </p:txBody>
      </p:sp>
    </p:spTree>
    <p:extLst>
      <p:ext uri="{BB962C8B-B14F-4D97-AF65-F5344CB8AC3E}">
        <p14:creationId xmlns:p14="http://schemas.microsoft.com/office/powerpoint/2010/main" val="1532109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6950" y="768350"/>
            <a:ext cx="5076825" cy="380841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idx="10"/>
          </p:nvPr>
        </p:nvSpPr>
        <p:spPr/>
        <p:txBody>
          <a:bodyPr/>
          <a:lstStyle/>
          <a:p>
            <a:fld id="{DED8265F-F1E4-4B71-BDBA-B4899FE951FF}" type="slidenum">
              <a:rPr lang="de-DE" smtClean="0"/>
              <a:pPr/>
              <a:t>1</a:t>
            </a:fld>
            <a:endParaRPr lang="de-DE"/>
          </a:p>
        </p:txBody>
      </p:sp>
    </p:spTree>
    <p:extLst>
      <p:ext uri="{BB962C8B-B14F-4D97-AF65-F5344CB8AC3E}">
        <p14:creationId xmlns:p14="http://schemas.microsoft.com/office/powerpoint/2010/main" val="431120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0021DB93-644F-40E3-A9A2-4794029411BA}" type="slidenum">
              <a:rPr lang="de-DE" altLang="de-DE" sz="1300" smtClean="0">
                <a:latin typeface="Arial" charset="0"/>
              </a:rPr>
              <a:pPr eaLnBrk="1" hangingPunct="1">
                <a:spcBef>
                  <a:spcPct val="0"/>
                </a:spcBef>
              </a:pPr>
              <a:t>13</a:t>
            </a:fld>
            <a:endParaRPr lang="de-DE" altLang="de-DE" sz="1300" smtClean="0">
              <a:latin typeface="Arial" charset="0"/>
            </a:endParaRPr>
          </a:p>
        </p:txBody>
      </p:sp>
      <p:sp>
        <p:nvSpPr>
          <p:cNvPr id="103427"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8"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902828DC-CBE3-41FD-8453-EAB1AF2D8AF0}" type="slidenum">
              <a:rPr lang="de-DE" altLang="de-DE" sz="1300" smtClean="0">
                <a:latin typeface="Arial" charset="0"/>
              </a:rPr>
              <a:pPr eaLnBrk="1" hangingPunct="1">
                <a:spcBef>
                  <a:spcPct val="0"/>
                </a:spcBef>
              </a:pPr>
              <a:t>14</a:t>
            </a:fld>
            <a:endParaRPr lang="de-DE" altLang="de-DE" sz="1300" smtClean="0">
              <a:latin typeface="Arial" charset="0"/>
            </a:endParaRPr>
          </a:p>
        </p:txBody>
      </p:sp>
      <p:sp>
        <p:nvSpPr>
          <p:cNvPr id="89091"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2"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3A623054-51C7-487F-A710-664C7C445CBD}" type="slidenum">
              <a:rPr lang="de-DE" altLang="de-DE" sz="1300" smtClean="0">
                <a:latin typeface="Arial" charset="0"/>
              </a:rPr>
              <a:pPr eaLnBrk="1" hangingPunct="1">
                <a:spcBef>
                  <a:spcPct val="0"/>
                </a:spcBef>
              </a:pPr>
              <a:t>15</a:t>
            </a:fld>
            <a:endParaRPr lang="de-DE" altLang="de-DE" sz="1300" smtClean="0">
              <a:latin typeface="Arial" charset="0"/>
            </a:endParaRPr>
          </a:p>
        </p:txBody>
      </p:sp>
      <p:sp>
        <p:nvSpPr>
          <p:cNvPr id="90115"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6A6E1E5D-3612-4F82-90C4-7C86EF4A4DE9}" type="slidenum">
              <a:rPr lang="de-DE" altLang="de-DE" sz="1300" smtClean="0">
                <a:latin typeface="Arial" charset="0"/>
              </a:rPr>
              <a:pPr eaLnBrk="1" hangingPunct="1">
                <a:spcBef>
                  <a:spcPct val="0"/>
                </a:spcBef>
              </a:pPr>
              <a:t>16</a:t>
            </a:fld>
            <a:endParaRPr lang="de-DE" altLang="de-DE" sz="1300" smtClean="0">
              <a:latin typeface="Arial" charset="0"/>
            </a:endParaRPr>
          </a:p>
        </p:txBody>
      </p:sp>
      <p:sp>
        <p:nvSpPr>
          <p:cNvPr id="100355"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39F7967D-FC4C-4AD0-87A7-0D3459841AFD}" type="slidenum">
              <a:rPr lang="de-DE" altLang="de-DE" sz="1300" smtClean="0">
                <a:latin typeface="Arial" charset="0"/>
              </a:rPr>
              <a:pPr eaLnBrk="1" hangingPunct="1">
                <a:spcBef>
                  <a:spcPct val="0"/>
                </a:spcBef>
              </a:pPr>
              <a:t>17</a:t>
            </a:fld>
            <a:endParaRPr lang="de-DE" altLang="de-DE" sz="1300" smtClean="0">
              <a:latin typeface="Arial" charset="0"/>
            </a:endParaRPr>
          </a:p>
        </p:txBody>
      </p:sp>
      <p:sp>
        <p:nvSpPr>
          <p:cNvPr id="94211"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CBFA0802-22E6-460A-BDA5-A9E49B1F9581}" type="slidenum">
              <a:rPr lang="de-DE" altLang="de-DE" sz="1300" smtClean="0">
                <a:latin typeface="Arial" charset="0"/>
              </a:rPr>
              <a:pPr eaLnBrk="1" hangingPunct="1">
                <a:spcBef>
                  <a:spcPct val="0"/>
                </a:spcBef>
              </a:pPr>
              <a:t>18</a:t>
            </a:fld>
            <a:endParaRPr lang="de-DE" altLang="de-DE" sz="1300" smtClean="0">
              <a:latin typeface="Arial" charset="0"/>
            </a:endParaRPr>
          </a:p>
        </p:txBody>
      </p:sp>
      <p:sp>
        <p:nvSpPr>
          <p:cNvPr id="97283"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4"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8E39544C-5717-4FAA-B4DF-CD112222D8CC}" type="slidenum">
              <a:rPr lang="de-DE" altLang="de-DE" sz="1300" smtClean="0">
                <a:latin typeface="Arial" charset="0"/>
              </a:rPr>
              <a:pPr eaLnBrk="1" hangingPunct="1">
                <a:spcBef>
                  <a:spcPct val="0"/>
                </a:spcBef>
              </a:pPr>
              <a:t>19</a:t>
            </a:fld>
            <a:endParaRPr lang="de-DE" altLang="de-DE" sz="1300" smtClean="0">
              <a:latin typeface="Arial" charset="0"/>
            </a:endParaRPr>
          </a:p>
        </p:txBody>
      </p:sp>
      <p:sp>
        <p:nvSpPr>
          <p:cNvPr id="91139"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40"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DD226C97-FCBB-4658-ACB7-A90E9D23CBB6}" type="slidenum">
              <a:rPr lang="de-DE" altLang="de-DE" sz="1300" smtClean="0">
                <a:latin typeface="Arial" charset="0"/>
              </a:rPr>
              <a:pPr eaLnBrk="1" hangingPunct="1">
                <a:spcBef>
                  <a:spcPct val="0"/>
                </a:spcBef>
              </a:pPr>
              <a:t>20</a:t>
            </a:fld>
            <a:endParaRPr lang="de-DE" altLang="de-DE" sz="1300" smtClean="0">
              <a:latin typeface="Arial" charset="0"/>
            </a:endParaRPr>
          </a:p>
        </p:txBody>
      </p:sp>
      <p:sp>
        <p:nvSpPr>
          <p:cNvPr id="102403"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5A880E30-7CA2-4958-8836-DD1DC9F44441}" type="slidenum">
              <a:rPr lang="de-DE" altLang="de-DE" sz="1300" smtClean="0">
                <a:latin typeface="Arial" charset="0"/>
              </a:rPr>
              <a:pPr eaLnBrk="1" hangingPunct="1">
                <a:spcBef>
                  <a:spcPct val="0"/>
                </a:spcBef>
              </a:pPr>
              <a:t>21</a:t>
            </a:fld>
            <a:endParaRPr lang="de-DE" altLang="de-DE" sz="1300" smtClean="0">
              <a:latin typeface="Arial" charset="0"/>
            </a:endParaRPr>
          </a:p>
        </p:txBody>
      </p:sp>
      <p:sp>
        <p:nvSpPr>
          <p:cNvPr id="104451"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C647B08E-A0AA-4D10-AA76-19791D38DCAF}" type="slidenum">
              <a:rPr lang="de-DE" altLang="de-DE" sz="1300" smtClean="0">
                <a:latin typeface="Arial" charset="0"/>
              </a:rPr>
              <a:pPr eaLnBrk="1" hangingPunct="1">
                <a:spcBef>
                  <a:spcPct val="0"/>
                </a:spcBef>
              </a:pPr>
              <a:t>22</a:t>
            </a:fld>
            <a:endParaRPr lang="de-DE" altLang="de-DE" sz="1300" smtClean="0">
              <a:latin typeface="Arial" charset="0"/>
            </a:endParaRPr>
          </a:p>
        </p:txBody>
      </p:sp>
      <p:sp>
        <p:nvSpPr>
          <p:cNvPr id="106499"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36922B94-54B5-4D27-9C93-C7BBDCFDE9CC}" type="slidenum">
              <a:rPr lang="de-DE" altLang="de-DE" sz="1300" smtClean="0">
                <a:latin typeface="Arial" charset="0"/>
              </a:rPr>
              <a:pPr eaLnBrk="1" hangingPunct="1">
                <a:spcBef>
                  <a:spcPct val="0"/>
                </a:spcBef>
              </a:pPr>
              <a:t>2</a:t>
            </a:fld>
            <a:endParaRPr lang="de-DE" altLang="de-DE" sz="1300" smtClean="0">
              <a:latin typeface="Arial" charset="0"/>
            </a:endParaRPr>
          </a:p>
        </p:txBody>
      </p:sp>
      <p:sp>
        <p:nvSpPr>
          <p:cNvPr id="77827"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75992E45-F3A7-4046-8320-5780C9B1EB54}" type="slidenum">
              <a:rPr lang="de-DE" altLang="de-DE" sz="1300" smtClean="0">
                <a:latin typeface="Arial" charset="0"/>
              </a:rPr>
              <a:pPr eaLnBrk="1" hangingPunct="1">
                <a:spcBef>
                  <a:spcPct val="0"/>
                </a:spcBef>
              </a:pPr>
              <a:t>23</a:t>
            </a:fld>
            <a:endParaRPr lang="de-DE" altLang="de-DE" sz="1300" smtClean="0">
              <a:latin typeface="Arial" charset="0"/>
            </a:endParaRPr>
          </a:p>
        </p:txBody>
      </p:sp>
      <p:sp>
        <p:nvSpPr>
          <p:cNvPr id="108547"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8F4DBB0B-FFA7-43FB-95BE-8B650BE33BD4}" type="slidenum">
              <a:rPr lang="de-DE" altLang="de-DE" sz="1300" smtClean="0">
                <a:latin typeface="Arial" charset="0"/>
              </a:rPr>
              <a:pPr eaLnBrk="1" hangingPunct="1">
                <a:spcBef>
                  <a:spcPct val="0"/>
                </a:spcBef>
              </a:pPr>
              <a:t>24</a:t>
            </a:fld>
            <a:endParaRPr lang="de-DE" altLang="de-DE" sz="1300" smtClean="0">
              <a:latin typeface="Arial" charset="0"/>
            </a:endParaRPr>
          </a:p>
        </p:txBody>
      </p:sp>
      <p:sp>
        <p:nvSpPr>
          <p:cNvPr id="107523"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4"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2BF891CC-2AAB-486B-9CA0-4C8F5FD7E26C}" type="slidenum">
              <a:rPr lang="de-DE" altLang="de-DE" sz="1300" smtClean="0">
                <a:latin typeface="Arial" charset="0"/>
              </a:rPr>
              <a:pPr eaLnBrk="1" hangingPunct="1">
                <a:spcBef>
                  <a:spcPct val="0"/>
                </a:spcBef>
              </a:pPr>
              <a:t>25</a:t>
            </a:fld>
            <a:endParaRPr lang="de-DE" altLang="de-DE" sz="1300" smtClean="0">
              <a:latin typeface="Arial" charset="0"/>
            </a:endParaRPr>
          </a:p>
        </p:txBody>
      </p:sp>
      <p:sp>
        <p:nvSpPr>
          <p:cNvPr id="137219"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5D7BA1C0-AA78-48F4-8617-CB67957C097A}" type="slidenum">
              <a:rPr lang="de-DE" altLang="de-DE" sz="1300" smtClean="0">
                <a:latin typeface="Arial" charset="0"/>
              </a:rPr>
              <a:pPr eaLnBrk="1" hangingPunct="1">
                <a:spcBef>
                  <a:spcPct val="0"/>
                </a:spcBef>
              </a:pPr>
              <a:t>26</a:t>
            </a:fld>
            <a:endParaRPr lang="de-DE" altLang="de-DE" sz="1300" smtClean="0">
              <a:latin typeface="Arial" charset="0"/>
            </a:endParaRPr>
          </a:p>
        </p:txBody>
      </p:sp>
      <p:sp>
        <p:nvSpPr>
          <p:cNvPr id="139267"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D3CB23B2-DA70-47AD-BE49-43A5A5996A1F}" type="slidenum">
              <a:rPr lang="de-DE" altLang="de-DE" sz="1300" smtClean="0">
                <a:latin typeface="Arial" charset="0"/>
              </a:rPr>
              <a:pPr eaLnBrk="1" hangingPunct="1">
                <a:spcBef>
                  <a:spcPct val="0"/>
                </a:spcBef>
              </a:pPr>
              <a:t>27</a:t>
            </a:fld>
            <a:endParaRPr lang="de-DE" altLang="de-DE" sz="1300" smtClean="0">
              <a:latin typeface="Arial" charset="0"/>
            </a:endParaRPr>
          </a:p>
        </p:txBody>
      </p:sp>
      <p:sp>
        <p:nvSpPr>
          <p:cNvPr id="141315"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63182ECD-34FE-447B-B22E-A6A9C1B00F51}" type="slidenum">
              <a:rPr lang="de-DE" altLang="de-DE" sz="1300" smtClean="0">
                <a:latin typeface="Arial" charset="0"/>
              </a:rPr>
              <a:pPr eaLnBrk="1" hangingPunct="1">
                <a:spcBef>
                  <a:spcPct val="0"/>
                </a:spcBef>
              </a:pPr>
              <a:t>28</a:t>
            </a:fld>
            <a:endParaRPr lang="de-DE" altLang="de-DE" sz="1300" smtClean="0">
              <a:latin typeface="Arial" charset="0"/>
            </a:endParaRPr>
          </a:p>
        </p:txBody>
      </p:sp>
      <p:sp>
        <p:nvSpPr>
          <p:cNvPr id="143363"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4"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5770C68F-C2CD-4BE7-80E0-74E21F276239}" type="slidenum">
              <a:rPr lang="de-DE" altLang="de-DE" sz="1300" smtClean="0">
                <a:latin typeface="Arial" charset="0"/>
              </a:rPr>
              <a:pPr eaLnBrk="1" hangingPunct="1">
                <a:spcBef>
                  <a:spcPct val="0"/>
                </a:spcBef>
              </a:pPr>
              <a:t>29</a:t>
            </a:fld>
            <a:endParaRPr lang="de-DE" altLang="de-DE" sz="1300" smtClean="0">
              <a:latin typeface="Arial" charset="0"/>
            </a:endParaRPr>
          </a:p>
        </p:txBody>
      </p:sp>
      <p:sp>
        <p:nvSpPr>
          <p:cNvPr id="138243"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4"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6950" y="768350"/>
            <a:ext cx="5076825" cy="380841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idx="10"/>
          </p:nvPr>
        </p:nvSpPr>
        <p:spPr/>
        <p:txBody>
          <a:bodyPr/>
          <a:lstStyle/>
          <a:p>
            <a:fld id="{DED8265F-F1E4-4B71-BDBA-B4899FE951FF}" type="slidenum">
              <a:rPr lang="de-DE" smtClean="0"/>
              <a:pPr/>
              <a:t>31</a:t>
            </a:fld>
            <a:endParaRPr lang="de-DE"/>
          </a:p>
        </p:txBody>
      </p:sp>
    </p:spTree>
    <p:extLst>
      <p:ext uri="{BB962C8B-B14F-4D97-AF65-F5344CB8AC3E}">
        <p14:creationId xmlns:p14="http://schemas.microsoft.com/office/powerpoint/2010/main" val="431120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0E21DE51-B572-4099-A298-FFCF84450E4C}" type="slidenum">
              <a:rPr lang="de-DE" altLang="de-DE" sz="1300" smtClean="0">
                <a:latin typeface="Arial" charset="0"/>
              </a:rPr>
              <a:pPr eaLnBrk="1" hangingPunct="1">
                <a:spcBef>
                  <a:spcPct val="0"/>
                </a:spcBef>
              </a:pPr>
              <a:t>34</a:t>
            </a:fld>
            <a:endParaRPr lang="de-DE" altLang="de-DE" sz="1300" smtClean="0">
              <a:latin typeface="Arial" charset="0"/>
            </a:endParaRPr>
          </a:p>
        </p:txBody>
      </p:sp>
      <p:sp>
        <p:nvSpPr>
          <p:cNvPr id="117763"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4"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6950" y="768350"/>
            <a:ext cx="5076825" cy="380841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0"/>
          </p:nvPr>
        </p:nvSpPr>
        <p:spPr/>
        <p:txBody>
          <a:bodyPr/>
          <a:lstStyle/>
          <a:p>
            <a:fld id="{DED8265F-F1E4-4B71-BDBA-B4899FE951FF}" type="slidenum">
              <a:rPr lang="de-DE" smtClean="0"/>
              <a:pPr/>
              <a:t>42</a:t>
            </a:fld>
            <a:endParaRPr lang="de-DE"/>
          </a:p>
        </p:txBody>
      </p:sp>
    </p:spTree>
    <p:extLst>
      <p:ext uri="{BB962C8B-B14F-4D97-AF65-F5344CB8AC3E}">
        <p14:creationId xmlns:p14="http://schemas.microsoft.com/office/powerpoint/2010/main" val="1434121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95B03740-61C2-4522-8E6D-3B9FC0C109D0}" type="slidenum">
              <a:rPr lang="de-DE" altLang="de-DE" sz="1300" smtClean="0">
                <a:latin typeface="Arial" charset="0"/>
              </a:rPr>
              <a:pPr eaLnBrk="1" hangingPunct="1">
                <a:spcBef>
                  <a:spcPct val="0"/>
                </a:spcBef>
              </a:pPr>
              <a:t>6</a:t>
            </a:fld>
            <a:endParaRPr lang="de-DE" altLang="de-DE" sz="1300" smtClean="0">
              <a:latin typeface="Arial" charset="0"/>
            </a:endParaRPr>
          </a:p>
        </p:txBody>
      </p:sp>
      <p:sp>
        <p:nvSpPr>
          <p:cNvPr id="80899"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900"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DBD1DA68-C091-4147-835D-2697EF5D5B80}" type="slidenum">
              <a:rPr lang="de-DE" altLang="de-DE" sz="1300" smtClean="0">
                <a:latin typeface="Arial" charset="0"/>
              </a:rPr>
              <a:pPr eaLnBrk="1" hangingPunct="1">
                <a:spcBef>
                  <a:spcPct val="0"/>
                </a:spcBef>
              </a:pPr>
              <a:t>49</a:t>
            </a:fld>
            <a:endParaRPr lang="de-DE" altLang="de-DE" sz="1300" smtClean="0">
              <a:latin typeface="Arial" charset="0"/>
            </a:endParaRPr>
          </a:p>
        </p:txBody>
      </p:sp>
      <p:sp>
        <p:nvSpPr>
          <p:cNvPr id="128003"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4"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2A16D530-48B5-42A1-8473-DD34679F1AA0}" type="slidenum">
              <a:rPr lang="de-DE" altLang="de-DE" sz="1300" smtClean="0">
                <a:latin typeface="Arial" charset="0"/>
              </a:rPr>
              <a:pPr eaLnBrk="1" hangingPunct="1">
                <a:spcBef>
                  <a:spcPct val="0"/>
                </a:spcBef>
              </a:pPr>
              <a:t>60</a:t>
            </a:fld>
            <a:endParaRPr lang="de-DE" altLang="de-DE" sz="1300" smtClean="0">
              <a:latin typeface="Arial" charset="0"/>
            </a:endParaRPr>
          </a:p>
        </p:txBody>
      </p:sp>
      <p:sp>
        <p:nvSpPr>
          <p:cNvPr id="121859"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60"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5AE0BEC7-BABE-4540-8FAE-DE1041689512}" type="slidenum">
              <a:rPr lang="de-DE"/>
              <a:pPr/>
              <a:t>68</a:t>
            </a:fld>
            <a:endParaRPr lang="de-DE"/>
          </a:p>
        </p:txBody>
      </p:sp>
      <p:sp>
        <p:nvSpPr>
          <p:cNvPr id="63489" name="Rectangle 1"/>
          <p:cNvSpPr txBox="1">
            <a:spLocks noGrp="1" noRot="1" noChangeAspect="1" noChangeArrowheads="1"/>
          </p:cNvSpPr>
          <p:nvPr>
            <p:ph type="sldImg"/>
          </p:nvPr>
        </p:nvSpPr>
        <p:spPr bwMode="auto">
          <a:xfrm>
            <a:off x="995363" y="768350"/>
            <a:ext cx="5083175" cy="381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709613" y="4860925"/>
            <a:ext cx="5653087" cy="45783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9790487D-DCDB-4AE7-8F1F-EA5BC1710C1E}" type="slidenum">
              <a:rPr lang="de-DE" altLang="de-DE" sz="1300" smtClean="0">
                <a:latin typeface="Arial" charset="0"/>
              </a:rPr>
              <a:pPr eaLnBrk="1" hangingPunct="1">
                <a:spcBef>
                  <a:spcPct val="0"/>
                </a:spcBef>
              </a:pPr>
              <a:t>70</a:t>
            </a:fld>
            <a:endParaRPr lang="de-DE" altLang="de-DE" sz="1300" smtClean="0">
              <a:latin typeface="Arial" charset="0"/>
            </a:endParaRPr>
          </a:p>
        </p:txBody>
      </p:sp>
      <p:sp>
        <p:nvSpPr>
          <p:cNvPr id="130051"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2"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4938C4E1-A8F5-4C70-B021-F88B1B2B1807}" type="slidenum">
              <a:rPr lang="de-DE" altLang="de-DE" sz="1300" smtClean="0">
                <a:latin typeface="Arial" charset="0"/>
              </a:rPr>
              <a:pPr eaLnBrk="1" hangingPunct="1">
                <a:spcBef>
                  <a:spcPct val="0"/>
                </a:spcBef>
              </a:pPr>
              <a:t>71</a:t>
            </a:fld>
            <a:endParaRPr lang="de-DE" altLang="de-DE" sz="1300" smtClean="0">
              <a:latin typeface="Arial" charset="0"/>
            </a:endParaRPr>
          </a:p>
        </p:txBody>
      </p:sp>
      <p:sp>
        <p:nvSpPr>
          <p:cNvPr id="124931"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C01C04DB-3239-45E6-A440-CEBE456DC323}" type="slidenum">
              <a:rPr lang="de-DE" altLang="de-DE" sz="1300" smtClean="0">
                <a:latin typeface="Arial" charset="0"/>
              </a:rPr>
              <a:pPr eaLnBrk="1" hangingPunct="1">
                <a:spcBef>
                  <a:spcPct val="0"/>
                </a:spcBef>
              </a:pPr>
              <a:t>75</a:t>
            </a:fld>
            <a:endParaRPr lang="de-DE" altLang="de-DE" sz="1300" smtClean="0">
              <a:latin typeface="Arial" charset="0"/>
            </a:endParaRPr>
          </a:p>
        </p:txBody>
      </p:sp>
      <p:sp>
        <p:nvSpPr>
          <p:cNvPr id="145411"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2"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811F30AE-3AD2-4B4C-AE18-724519E39120}" type="slidenum">
              <a:rPr lang="de-DE" altLang="de-DE" sz="1300" smtClean="0">
                <a:latin typeface="Arial" charset="0"/>
              </a:rPr>
              <a:pPr eaLnBrk="1" hangingPunct="1">
                <a:spcBef>
                  <a:spcPct val="0"/>
                </a:spcBef>
              </a:pPr>
              <a:t>7</a:t>
            </a:fld>
            <a:endParaRPr lang="de-DE" altLang="de-DE" sz="1300" smtClean="0">
              <a:latin typeface="Arial" charset="0"/>
            </a:endParaRPr>
          </a:p>
        </p:txBody>
      </p:sp>
      <p:sp>
        <p:nvSpPr>
          <p:cNvPr id="81923"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8E8F0197-59DE-49F0-B9EC-C30838D25B29}" type="slidenum">
              <a:rPr lang="de-DE" altLang="de-DE" sz="1300" smtClean="0">
                <a:latin typeface="Arial" charset="0"/>
              </a:rPr>
              <a:pPr eaLnBrk="1" hangingPunct="1">
                <a:spcBef>
                  <a:spcPct val="0"/>
                </a:spcBef>
              </a:pPr>
              <a:t>8</a:t>
            </a:fld>
            <a:endParaRPr lang="de-DE" altLang="de-DE" sz="1300" smtClean="0">
              <a:latin typeface="Arial" charset="0"/>
            </a:endParaRPr>
          </a:p>
        </p:txBody>
      </p:sp>
      <p:sp>
        <p:nvSpPr>
          <p:cNvPr id="82947"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8"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640AD74E-EBAD-4421-BAEF-FD6518072769}" type="slidenum">
              <a:rPr lang="de-DE" altLang="de-DE" sz="1300" smtClean="0">
                <a:latin typeface="Arial" charset="0"/>
              </a:rPr>
              <a:pPr eaLnBrk="1" hangingPunct="1">
                <a:spcBef>
                  <a:spcPct val="0"/>
                </a:spcBef>
              </a:pPr>
              <a:t>9</a:t>
            </a:fld>
            <a:endParaRPr lang="de-DE" altLang="de-DE" sz="1300" smtClean="0">
              <a:latin typeface="Arial" charset="0"/>
            </a:endParaRPr>
          </a:p>
        </p:txBody>
      </p:sp>
      <p:sp>
        <p:nvSpPr>
          <p:cNvPr id="83971"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37458555-DDD1-4441-A43B-1A3926B51DC4}" type="slidenum">
              <a:rPr lang="de-DE" altLang="de-DE" sz="1300" smtClean="0">
                <a:latin typeface="Arial" charset="0"/>
              </a:rPr>
              <a:pPr eaLnBrk="1" hangingPunct="1">
                <a:spcBef>
                  <a:spcPct val="0"/>
                </a:spcBef>
              </a:pPr>
              <a:t>10</a:t>
            </a:fld>
            <a:endParaRPr lang="de-DE" altLang="de-DE" sz="1300" smtClean="0">
              <a:latin typeface="Arial" charset="0"/>
            </a:endParaRPr>
          </a:p>
        </p:txBody>
      </p:sp>
      <p:sp>
        <p:nvSpPr>
          <p:cNvPr id="84995"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6"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D065AD40-68E4-4024-94AC-D94BD1082156}" type="slidenum">
              <a:rPr lang="de-DE" altLang="de-DE" sz="1300" smtClean="0">
                <a:latin typeface="Arial" charset="0"/>
              </a:rPr>
              <a:pPr eaLnBrk="1" hangingPunct="1">
                <a:spcBef>
                  <a:spcPct val="0"/>
                </a:spcBef>
              </a:pPr>
              <a:t>11</a:t>
            </a:fld>
            <a:endParaRPr lang="de-DE" altLang="de-DE" sz="1300" smtClean="0">
              <a:latin typeface="Arial" charset="0"/>
            </a:endParaRPr>
          </a:p>
        </p:txBody>
      </p:sp>
      <p:sp>
        <p:nvSpPr>
          <p:cNvPr id="86019"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23"/>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E37379C9-07B4-421A-BC80-7435898284A0}" type="slidenum">
              <a:rPr lang="de-DE" altLang="de-DE" sz="1300" smtClean="0">
                <a:latin typeface="Arial" charset="0"/>
              </a:rPr>
              <a:pPr eaLnBrk="1" hangingPunct="1">
                <a:spcBef>
                  <a:spcPct val="0"/>
                </a:spcBef>
              </a:pPr>
              <a:t>12</a:t>
            </a:fld>
            <a:endParaRPr lang="de-DE" altLang="de-DE" sz="1300" smtClean="0">
              <a:latin typeface="Arial" charset="0"/>
            </a:endParaRPr>
          </a:p>
        </p:txBody>
      </p:sp>
      <p:sp>
        <p:nvSpPr>
          <p:cNvPr id="87043" name="Rectangle 1"/>
          <p:cNvSpPr>
            <a:spLocks noGrp="1" noRot="1" noChangeAspect="1" noChangeArrowheads="1" noTextEdit="1"/>
          </p:cNvSpPr>
          <p:nvPr>
            <p:ph type="sldImg"/>
          </p:nvPr>
        </p:nvSpPr>
        <p:spPr>
          <a:xfrm>
            <a:off x="992188" y="768350"/>
            <a:ext cx="5114925"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4" name="Rectangle 2"/>
          <p:cNvSpPr>
            <a:spLocks noGrp="1" noChangeArrowheads="1"/>
          </p:cNvSpPr>
          <p:nvPr>
            <p:ph type="body" idx="1"/>
          </p:nvPr>
        </p:nvSpPr>
        <p:spPr>
          <a:xfrm>
            <a:off x="709613" y="4860925"/>
            <a:ext cx="5675312" cy="4600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idx="10"/>
          </p:nvPr>
        </p:nvSpPr>
        <p:spPr/>
        <p:txBody>
          <a:bodyPr/>
          <a:lstStyle>
            <a:lvl1pPr>
              <a:defRPr/>
            </a:lvl1pPr>
          </a:lstStyle>
          <a:p>
            <a:endParaRPr lang="de-DE"/>
          </a:p>
        </p:txBody>
      </p:sp>
      <p:sp>
        <p:nvSpPr>
          <p:cNvPr id="5" name="Fußzeilenplatzhalter 4"/>
          <p:cNvSpPr>
            <a:spLocks noGrp="1"/>
          </p:cNvSpPr>
          <p:nvPr>
            <p:ph type="ftr" idx="11"/>
          </p:nvPr>
        </p:nvSpPr>
        <p:spPr/>
        <p:txBody>
          <a:bodyPr/>
          <a:lstStyle>
            <a:lvl1pPr>
              <a:defRPr/>
            </a:lvl1pPr>
          </a:lstStyle>
          <a:p>
            <a:endParaRPr lang="de-DE"/>
          </a:p>
        </p:txBody>
      </p:sp>
      <p:sp>
        <p:nvSpPr>
          <p:cNvPr id="6" name="Foliennummernplatzhalter 5"/>
          <p:cNvSpPr>
            <a:spLocks noGrp="1"/>
          </p:cNvSpPr>
          <p:nvPr>
            <p:ph type="sldNum" idx="12"/>
          </p:nvPr>
        </p:nvSpPr>
        <p:spPr/>
        <p:txBody>
          <a:bodyPr/>
          <a:lstStyle>
            <a:lvl1pPr>
              <a:defRPr/>
            </a:lvl1pPr>
          </a:lstStyle>
          <a:p>
            <a:fld id="{9D64DECB-5B0E-4A2D-9764-CE5A9EECAE61}" type="slidenum">
              <a:rPr lang="de-DE"/>
              <a:pPr/>
              <a:t>‹Nr.›</a:t>
            </a:fld>
            <a:endParaRPr lang="de-DE"/>
          </a:p>
        </p:txBody>
      </p:sp>
    </p:spTree>
    <p:extLst>
      <p:ext uri="{BB962C8B-B14F-4D97-AF65-F5344CB8AC3E}">
        <p14:creationId xmlns:p14="http://schemas.microsoft.com/office/powerpoint/2010/main" val="3139860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p>
        </p:txBody>
      </p:sp>
      <p:sp>
        <p:nvSpPr>
          <p:cNvPr id="5" name="Fußzeilenplatzhalter 4"/>
          <p:cNvSpPr>
            <a:spLocks noGrp="1"/>
          </p:cNvSpPr>
          <p:nvPr>
            <p:ph type="ftr" idx="11"/>
          </p:nvPr>
        </p:nvSpPr>
        <p:spPr/>
        <p:txBody>
          <a:bodyPr/>
          <a:lstStyle>
            <a:lvl1pPr>
              <a:defRPr/>
            </a:lvl1pPr>
          </a:lstStyle>
          <a:p>
            <a:endParaRPr lang="de-DE"/>
          </a:p>
        </p:txBody>
      </p:sp>
      <p:sp>
        <p:nvSpPr>
          <p:cNvPr id="6" name="Foliennummernplatzhalter 5"/>
          <p:cNvSpPr>
            <a:spLocks noGrp="1"/>
          </p:cNvSpPr>
          <p:nvPr>
            <p:ph type="sldNum" idx="12"/>
          </p:nvPr>
        </p:nvSpPr>
        <p:spPr/>
        <p:txBody>
          <a:bodyPr/>
          <a:lstStyle>
            <a:lvl1pPr>
              <a:defRPr/>
            </a:lvl1pPr>
          </a:lstStyle>
          <a:p>
            <a:fld id="{387C5446-C087-4E5C-8DF3-1321FD6BC559}" type="slidenum">
              <a:rPr lang="de-DE"/>
              <a:pPr/>
              <a:t>‹Nr.›</a:t>
            </a:fld>
            <a:endParaRPr lang="de-DE"/>
          </a:p>
        </p:txBody>
      </p:sp>
    </p:spTree>
    <p:extLst>
      <p:ext uri="{BB962C8B-B14F-4D97-AF65-F5344CB8AC3E}">
        <p14:creationId xmlns:p14="http://schemas.microsoft.com/office/powerpoint/2010/main" val="941983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08763" y="53975"/>
            <a:ext cx="2049462" cy="604361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53975"/>
            <a:ext cx="5999163" cy="6043613"/>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p>
        </p:txBody>
      </p:sp>
      <p:sp>
        <p:nvSpPr>
          <p:cNvPr id="5" name="Fußzeilenplatzhalter 4"/>
          <p:cNvSpPr>
            <a:spLocks noGrp="1"/>
          </p:cNvSpPr>
          <p:nvPr>
            <p:ph type="ftr" idx="11"/>
          </p:nvPr>
        </p:nvSpPr>
        <p:spPr/>
        <p:txBody>
          <a:bodyPr/>
          <a:lstStyle>
            <a:lvl1pPr>
              <a:defRPr/>
            </a:lvl1pPr>
          </a:lstStyle>
          <a:p>
            <a:endParaRPr lang="de-DE"/>
          </a:p>
        </p:txBody>
      </p:sp>
      <p:sp>
        <p:nvSpPr>
          <p:cNvPr id="6" name="Foliennummernplatzhalter 5"/>
          <p:cNvSpPr>
            <a:spLocks noGrp="1"/>
          </p:cNvSpPr>
          <p:nvPr>
            <p:ph type="sldNum" idx="12"/>
          </p:nvPr>
        </p:nvSpPr>
        <p:spPr/>
        <p:txBody>
          <a:bodyPr/>
          <a:lstStyle>
            <a:lvl1pPr>
              <a:defRPr/>
            </a:lvl1pPr>
          </a:lstStyle>
          <a:p>
            <a:fld id="{0455EFF5-06BA-4165-82CF-102EF0CBCE9E}" type="slidenum">
              <a:rPr lang="de-DE"/>
              <a:pPr/>
              <a:t>‹Nr.›</a:t>
            </a:fld>
            <a:endParaRPr lang="de-DE"/>
          </a:p>
        </p:txBody>
      </p:sp>
    </p:spTree>
    <p:extLst>
      <p:ext uri="{BB962C8B-B14F-4D97-AF65-F5344CB8AC3E}">
        <p14:creationId xmlns:p14="http://schemas.microsoft.com/office/powerpoint/2010/main" val="288903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0" y="53975"/>
            <a:ext cx="8201025" cy="1433513"/>
          </a:xfrm>
        </p:spPr>
        <p:txBody>
          <a:bodyPr/>
          <a:lstStyle/>
          <a:p>
            <a:r>
              <a:rPr lang="de-DE" smtClean="0"/>
              <a:t>Titelmasterformat durch Klicken bearbeiten</a:t>
            </a:r>
            <a:endParaRPr lang="de-DE"/>
          </a:p>
        </p:txBody>
      </p:sp>
      <p:sp>
        <p:nvSpPr>
          <p:cNvPr id="3" name="Datumsplatzhalter 2"/>
          <p:cNvSpPr>
            <a:spLocks noGrp="1"/>
          </p:cNvSpPr>
          <p:nvPr>
            <p:ph type="dt" idx="10"/>
          </p:nvPr>
        </p:nvSpPr>
        <p:spPr>
          <a:xfrm>
            <a:off x="457200" y="6245225"/>
            <a:ext cx="2105025" cy="447675"/>
          </a:xfrm>
        </p:spPr>
        <p:txBody>
          <a:bodyPr/>
          <a:lstStyle>
            <a:lvl1pPr>
              <a:defRPr/>
            </a:lvl1pPr>
          </a:lstStyle>
          <a:p>
            <a:endParaRPr lang="de-DE"/>
          </a:p>
        </p:txBody>
      </p:sp>
      <p:sp>
        <p:nvSpPr>
          <p:cNvPr id="4" name="Fußzeilenplatzhalter 3"/>
          <p:cNvSpPr>
            <a:spLocks noGrp="1"/>
          </p:cNvSpPr>
          <p:nvPr>
            <p:ph type="ftr" idx="11"/>
          </p:nvPr>
        </p:nvSpPr>
        <p:spPr>
          <a:xfrm>
            <a:off x="3132138" y="6381750"/>
            <a:ext cx="2867025" cy="447675"/>
          </a:xfrm>
        </p:spPr>
        <p:txBody>
          <a:bodyPr/>
          <a:lstStyle>
            <a:lvl1pPr>
              <a:defRPr/>
            </a:lvl1pPr>
          </a:lstStyle>
          <a:p>
            <a:endParaRPr lang="de-DE"/>
          </a:p>
        </p:txBody>
      </p:sp>
      <p:sp>
        <p:nvSpPr>
          <p:cNvPr id="5" name="Foliennummernplatzhalter 4"/>
          <p:cNvSpPr>
            <a:spLocks noGrp="1"/>
          </p:cNvSpPr>
          <p:nvPr>
            <p:ph type="sldNum" idx="12"/>
          </p:nvPr>
        </p:nvSpPr>
        <p:spPr>
          <a:xfrm>
            <a:off x="6553200" y="6245225"/>
            <a:ext cx="2105025" cy="447675"/>
          </a:xfrm>
        </p:spPr>
        <p:txBody>
          <a:bodyPr/>
          <a:lstStyle>
            <a:lvl1pPr>
              <a:defRPr/>
            </a:lvl1pPr>
          </a:lstStyle>
          <a:p>
            <a:fld id="{47F490A0-87BB-4518-94F6-82C206B376C1}" type="slidenum">
              <a:rPr lang="de-DE"/>
              <a:pPr/>
              <a:t>‹Nr.›</a:t>
            </a:fld>
            <a:endParaRPr lang="de-DE"/>
          </a:p>
        </p:txBody>
      </p:sp>
    </p:spTree>
    <p:extLst>
      <p:ext uri="{BB962C8B-B14F-4D97-AF65-F5344CB8AC3E}">
        <p14:creationId xmlns:p14="http://schemas.microsoft.com/office/powerpoint/2010/main" val="203100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3975"/>
            <a:ext cx="8201025" cy="1433513"/>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24313" cy="44973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33913" y="1600200"/>
            <a:ext cx="4024312" cy="21717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33913" y="3924300"/>
            <a:ext cx="4024312" cy="21732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Datumsplatzhalter 5"/>
          <p:cNvSpPr>
            <a:spLocks noGrp="1"/>
          </p:cNvSpPr>
          <p:nvPr>
            <p:ph type="dt" idx="10"/>
          </p:nvPr>
        </p:nvSpPr>
        <p:spPr>
          <a:xfrm>
            <a:off x="457200" y="6245225"/>
            <a:ext cx="2105025" cy="447675"/>
          </a:xfrm>
        </p:spPr>
        <p:txBody>
          <a:bodyPr/>
          <a:lstStyle>
            <a:lvl1pPr>
              <a:defRPr/>
            </a:lvl1pPr>
          </a:lstStyle>
          <a:p>
            <a:endParaRPr lang="de-DE"/>
          </a:p>
        </p:txBody>
      </p:sp>
      <p:sp>
        <p:nvSpPr>
          <p:cNvPr id="7" name="Fußzeilenplatzhalter 6"/>
          <p:cNvSpPr>
            <a:spLocks noGrp="1"/>
          </p:cNvSpPr>
          <p:nvPr>
            <p:ph type="ftr" idx="11"/>
          </p:nvPr>
        </p:nvSpPr>
        <p:spPr>
          <a:xfrm>
            <a:off x="3132138" y="6381750"/>
            <a:ext cx="2867025" cy="447675"/>
          </a:xfrm>
        </p:spPr>
        <p:txBody>
          <a:bodyPr/>
          <a:lstStyle>
            <a:lvl1pPr>
              <a:defRPr/>
            </a:lvl1pPr>
          </a:lstStyle>
          <a:p>
            <a:endParaRPr lang="de-DE"/>
          </a:p>
        </p:txBody>
      </p:sp>
      <p:sp>
        <p:nvSpPr>
          <p:cNvPr id="8" name="Foliennummernplatzhalter 7"/>
          <p:cNvSpPr>
            <a:spLocks noGrp="1"/>
          </p:cNvSpPr>
          <p:nvPr>
            <p:ph type="sldNum" idx="12"/>
          </p:nvPr>
        </p:nvSpPr>
        <p:spPr>
          <a:xfrm>
            <a:off x="6553200" y="6245225"/>
            <a:ext cx="2105025" cy="447675"/>
          </a:xfrm>
        </p:spPr>
        <p:txBody>
          <a:bodyPr/>
          <a:lstStyle>
            <a:lvl1pPr>
              <a:defRPr/>
            </a:lvl1pPr>
          </a:lstStyle>
          <a:p>
            <a:fld id="{BA77F4F2-24A6-41DC-82A4-E3488ACF8B8F}" type="slidenum">
              <a:rPr lang="de-DE"/>
              <a:pPr/>
              <a:t>‹Nr.›</a:t>
            </a:fld>
            <a:endParaRPr lang="de-DE"/>
          </a:p>
        </p:txBody>
      </p:sp>
    </p:spTree>
    <p:extLst>
      <p:ext uri="{BB962C8B-B14F-4D97-AF65-F5344CB8AC3E}">
        <p14:creationId xmlns:p14="http://schemas.microsoft.com/office/powerpoint/2010/main" val="617624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53975"/>
            <a:ext cx="8201025" cy="1433513"/>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24313" cy="44973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33913" y="1600200"/>
            <a:ext cx="4024312" cy="44973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idx="10"/>
          </p:nvPr>
        </p:nvSpPr>
        <p:spPr>
          <a:xfrm>
            <a:off x="457200" y="6245225"/>
            <a:ext cx="2105025" cy="447675"/>
          </a:xfrm>
        </p:spPr>
        <p:txBody>
          <a:bodyPr/>
          <a:lstStyle>
            <a:lvl1pPr>
              <a:defRPr/>
            </a:lvl1pPr>
          </a:lstStyle>
          <a:p>
            <a:endParaRPr lang="de-DE"/>
          </a:p>
        </p:txBody>
      </p:sp>
      <p:sp>
        <p:nvSpPr>
          <p:cNvPr id="6" name="Fußzeilenplatzhalter 5"/>
          <p:cNvSpPr>
            <a:spLocks noGrp="1"/>
          </p:cNvSpPr>
          <p:nvPr>
            <p:ph type="ftr" idx="11"/>
          </p:nvPr>
        </p:nvSpPr>
        <p:spPr>
          <a:xfrm>
            <a:off x="3132138" y="6381750"/>
            <a:ext cx="2867025" cy="447675"/>
          </a:xfrm>
        </p:spPr>
        <p:txBody>
          <a:bodyPr/>
          <a:lstStyle>
            <a:lvl1pPr>
              <a:defRPr/>
            </a:lvl1pPr>
          </a:lstStyle>
          <a:p>
            <a:endParaRPr lang="de-DE"/>
          </a:p>
        </p:txBody>
      </p:sp>
      <p:sp>
        <p:nvSpPr>
          <p:cNvPr id="7" name="Foliennummernplatzhalter 6"/>
          <p:cNvSpPr>
            <a:spLocks noGrp="1"/>
          </p:cNvSpPr>
          <p:nvPr>
            <p:ph type="sldNum" idx="12"/>
          </p:nvPr>
        </p:nvSpPr>
        <p:spPr>
          <a:xfrm>
            <a:off x="6553200" y="6245225"/>
            <a:ext cx="2105025" cy="447675"/>
          </a:xfrm>
        </p:spPr>
        <p:txBody>
          <a:bodyPr/>
          <a:lstStyle>
            <a:lvl1pPr>
              <a:defRPr/>
            </a:lvl1pPr>
          </a:lstStyle>
          <a:p>
            <a:fld id="{78C4FA48-4639-4755-B5FB-16CFF587B986}" type="slidenum">
              <a:rPr lang="de-DE"/>
              <a:pPr/>
              <a:t>‹Nr.›</a:t>
            </a:fld>
            <a:endParaRPr lang="de-DE"/>
          </a:p>
        </p:txBody>
      </p:sp>
    </p:spTree>
    <p:extLst>
      <p:ext uri="{BB962C8B-B14F-4D97-AF65-F5344CB8AC3E}">
        <p14:creationId xmlns:p14="http://schemas.microsoft.com/office/powerpoint/2010/main" val="3978650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p>
        </p:txBody>
      </p:sp>
      <p:sp>
        <p:nvSpPr>
          <p:cNvPr id="5" name="Fußzeilenplatzhalter 4"/>
          <p:cNvSpPr>
            <a:spLocks noGrp="1"/>
          </p:cNvSpPr>
          <p:nvPr>
            <p:ph type="ftr" idx="11"/>
          </p:nvPr>
        </p:nvSpPr>
        <p:spPr/>
        <p:txBody>
          <a:bodyPr/>
          <a:lstStyle>
            <a:lvl1pPr>
              <a:defRPr/>
            </a:lvl1pPr>
          </a:lstStyle>
          <a:p>
            <a:endParaRPr lang="de-DE"/>
          </a:p>
        </p:txBody>
      </p:sp>
      <p:sp>
        <p:nvSpPr>
          <p:cNvPr id="6" name="Foliennummernplatzhalter 5"/>
          <p:cNvSpPr>
            <a:spLocks noGrp="1"/>
          </p:cNvSpPr>
          <p:nvPr>
            <p:ph type="sldNum" idx="12"/>
          </p:nvPr>
        </p:nvSpPr>
        <p:spPr/>
        <p:txBody>
          <a:bodyPr/>
          <a:lstStyle>
            <a:lvl1pPr>
              <a:defRPr/>
            </a:lvl1pPr>
          </a:lstStyle>
          <a:p>
            <a:fld id="{B7106458-357B-4A1C-B63C-7A5AFE42EFE3}" type="slidenum">
              <a:rPr lang="de-DE"/>
              <a:pPr/>
              <a:t>‹Nr.›</a:t>
            </a:fld>
            <a:endParaRPr lang="de-DE"/>
          </a:p>
        </p:txBody>
      </p:sp>
    </p:spTree>
    <p:extLst>
      <p:ext uri="{BB962C8B-B14F-4D97-AF65-F5344CB8AC3E}">
        <p14:creationId xmlns:p14="http://schemas.microsoft.com/office/powerpoint/2010/main" val="401257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idx="10"/>
          </p:nvPr>
        </p:nvSpPr>
        <p:spPr/>
        <p:txBody>
          <a:bodyPr/>
          <a:lstStyle>
            <a:lvl1pPr>
              <a:defRPr/>
            </a:lvl1pPr>
          </a:lstStyle>
          <a:p>
            <a:endParaRPr lang="de-DE"/>
          </a:p>
        </p:txBody>
      </p:sp>
      <p:sp>
        <p:nvSpPr>
          <p:cNvPr id="5" name="Fußzeilenplatzhalter 4"/>
          <p:cNvSpPr>
            <a:spLocks noGrp="1"/>
          </p:cNvSpPr>
          <p:nvPr>
            <p:ph type="ftr" idx="11"/>
          </p:nvPr>
        </p:nvSpPr>
        <p:spPr/>
        <p:txBody>
          <a:bodyPr/>
          <a:lstStyle>
            <a:lvl1pPr>
              <a:defRPr/>
            </a:lvl1pPr>
          </a:lstStyle>
          <a:p>
            <a:endParaRPr lang="de-DE"/>
          </a:p>
        </p:txBody>
      </p:sp>
      <p:sp>
        <p:nvSpPr>
          <p:cNvPr id="6" name="Foliennummernplatzhalter 5"/>
          <p:cNvSpPr>
            <a:spLocks noGrp="1"/>
          </p:cNvSpPr>
          <p:nvPr>
            <p:ph type="sldNum" idx="12"/>
          </p:nvPr>
        </p:nvSpPr>
        <p:spPr/>
        <p:txBody>
          <a:bodyPr/>
          <a:lstStyle>
            <a:lvl1pPr>
              <a:defRPr/>
            </a:lvl1pPr>
          </a:lstStyle>
          <a:p>
            <a:fld id="{9F30537D-4A9D-4519-9BF1-4F709339757D}" type="slidenum">
              <a:rPr lang="de-DE"/>
              <a:pPr/>
              <a:t>‹Nr.›</a:t>
            </a:fld>
            <a:endParaRPr lang="de-DE"/>
          </a:p>
        </p:txBody>
      </p:sp>
    </p:spTree>
    <p:extLst>
      <p:ext uri="{BB962C8B-B14F-4D97-AF65-F5344CB8AC3E}">
        <p14:creationId xmlns:p14="http://schemas.microsoft.com/office/powerpoint/2010/main" val="37885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24313"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33913" y="1600200"/>
            <a:ext cx="4024312"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idx="10"/>
          </p:nvPr>
        </p:nvSpPr>
        <p:spPr/>
        <p:txBody>
          <a:bodyPr/>
          <a:lstStyle>
            <a:lvl1pPr>
              <a:defRPr/>
            </a:lvl1pPr>
          </a:lstStyle>
          <a:p>
            <a:endParaRPr lang="de-DE"/>
          </a:p>
        </p:txBody>
      </p:sp>
      <p:sp>
        <p:nvSpPr>
          <p:cNvPr id="6" name="Fußzeilenplatzhalter 5"/>
          <p:cNvSpPr>
            <a:spLocks noGrp="1"/>
          </p:cNvSpPr>
          <p:nvPr>
            <p:ph type="ftr" idx="11"/>
          </p:nvPr>
        </p:nvSpPr>
        <p:spPr/>
        <p:txBody>
          <a:bodyPr/>
          <a:lstStyle>
            <a:lvl1pPr>
              <a:defRPr/>
            </a:lvl1pPr>
          </a:lstStyle>
          <a:p>
            <a:endParaRPr lang="de-DE"/>
          </a:p>
        </p:txBody>
      </p:sp>
      <p:sp>
        <p:nvSpPr>
          <p:cNvPr id="7" name="Foliennummernplatzhalter 6"/>
          <p:cNvSpPr>
            <a:spLocks noGrp="1"/>
          </p:cNvSpPr>
          <p:nvPr>
            <p:ph type="sldNum" idx="12"/>
          </p:nvPr>
        </p:nvSpPr>
        <p:spPr/>
        <p:txBody>
          <a:bodyPr/>
          <a:lstStyle>
            <a:lvl1pPr>
              <a:defRPr/>
            </a:lvl1pPr>
          </a:lstStyle>
          <a:p>
            <a:fld id="{93280236-06AE-45F4-9BA0-174E8819BCEC}" type="slidenum">
              <a:rPr lang="de-DE"/>
              <a:pPr/>
              <a:t>‹Nr.›</a:t>
            </a:fld>
            <a:endParaRPr lang="de-DE"/>
          </a:p>
        </p:txBody>
      </p:sp>
    </p:spTree>
    <p:extLst>
      <p:ext uri="{BB962C8B-B14F-4D97-AF65-F5344CB8AC3E}">
        <p14:creationId xmlns:p14="http://schemas.microsoft.com/office/powerpoint/2010/main" val="3255573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idx="10"/>
          </p:nvPr>
        </p:nvSpPr>
        <p:spPr/>
        <p:txBody>
          <a:bodyPr/>
          <a:lstStyle>
            <a:lvl1pPr>
              <a:defRPr/>
            </a:lvl1pPr>
          </a:lstStyle>
          <a:p>
            <a:endParaRPr lang="de-DE"/>
          </a:p>
        </p:txBody>
      </p:sp>
      <p:sp>
        <p:nvSpPr>
          <p:cNvPr id="8" name="Fußzeilenplatzhalter 7"/>
          <p:cNvSpPr>
            <a:spLocks noGrp="1"/>
          </p:cNvSpPr>
          <p:nvPr>
            <p:ph type="ftr" idx="11"/>
          </p:nvPr>
        </p:nvSpPr>
        <p:spPr/>
        <p:txBody>
          <a:bodyPr/>
          <a:lstStyle>
            <a:lvl1pPr>
              <a:defRPr/>
            </a:lvl1pPr>
          </a:lstStyle>
          <a:p>
            <a:endParaRPr lang="de-DE"/>
          </a:p>
        </p:txBody>
      </p:sp>
      <p:sp>
        <p:nvSpPr>
          <p:cNvPr id="9" name="Foliennummernplatzhalter 8"/>
          <p:cNvSpPr>
            <a:spLocks noGrp="1"/>
          </p:cNvSpPr>
          <p:nvPr>
            <p:ph type="sldNum" idx="12"/>
          </p:nvPr>
        </p:nvSpPr>
        <p:spPr/>
        <p:txBody>
          <a:bodyPr/>
          <a:lstStyle>
            <a:lvl1pPr>
              <a:defRPr/>
            </a:lvl1pPr>
          </a:lstStyle>
          <a:p>
            <a:fld id="{0D6F01BA-92F9-4A2C-8D36-56E93678E8BC}" type="slidenum">
              <a:rPr lang="de-DE"/>
              <a:pPr/>
              <a:t>‹Nr.›</a:t>
            </a:fld>
            <a:endParaRPr lang="de-DE"/>
          </a:p>
        </p:txBody>
      </p:sp>
    </p:spTree>
    <p:extLst>
      <p:ext uri="{BB962C8B-B14F-4D97-AF65-F5344CB8AC3E}">
        <p14:creationId xmlns:p14="http://schemas.microsoft.com/office/powerpoint/2010/main" val="343076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idx="10"/>
          </p:nvPr>
        </p:nvSpPr>
        <p:spPr/>
        <p:txBody>
          <a:bodyPr/>
          <a:lstStyle>
            <a:lvl1pPr>
              <a:defRPr/>
            </a:lvl1pPr>
          </a:lstStyle>
          <a:p>
            <a:endParaRPr lang="de-DE"/>
          </a:p>
        </p:txBody>
      </p:sp>
      <p:sp>
        <p:nvSpPr>
          <p:cNvPr id="4" name="Fußzeilenplatzhalter 3"/>
          <p:cNvSpPr>
            <a:spLocks noGrp="1"/>
          </p:cNvSpPr>
          <p:nvPr>
            <p:ph type="ftr" idx="11"/>
          </p:nvPr>
        </p:nvSpPr>
        <p:spPr/>
        <p:txBody>
          <a:bodyPr/>
          <a:lstStyle>
            <a:lvl1pPr>
              <a:defRPr/>
            </a:lvl1pPr>
          </a:lstStyle>
          <a:p>
            <a:endParaRPr lang="de-DE"/>
          </a:p>
        </p:txBody>
      </p:sp>
      <p:sp>
        <p:nvSpPr>
          <p:cNvPr id="5" name="Foliennummernplatzhalter 4"/>
          <p:cNvSpPr>
            <a:spLocks noGrp="1"/>
          </p:cNvSpPr>
          <p:nvPr>
            <p:ph type="sldNum" idx="12"/>
          </p:nvPr>
        </p:nvSpPr>
        <p:spPr/>
        <p:txBody>
          <a:bodyPr/>
          <a:lstStyle>
            <a:lvl1pPr>
              <a:defRPr/>
            </a:lvl1pPr>
          </a:lstStyle>
          <a:p>
            <a:fld id="{7062BF89-1554-4CFB-B87B-4FF42038BD57}" type="slidenum">
              <a:rPr lang="de-DE"/>
              <a:pPr/>
              <a:t>‹Nr.›</a:t>
            </a:fld>
            <a:endParaRPr lang="de-DE"/>
          </a:p>
        </p:txBody>
      </p:sp>
    </p:spTree>
    <p:extLst>
      <p:ext uri="{BB962C8B-B14F-4D97-AF65-F5344CB8AC3E}">
        <p14:creationId xmlns:p14="http://schemas.microsoft.com/office/powerpoint/2010/main" val="3616825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de-DE"/>
          </a:p>
        </p:txBody>
      </p:sp>
      <p:sp>
        <p:nvSpPr>
          <p:cNvPr id="3" name="Fußzeilenplatzhalter 2"/>
          <p:cNvSpPr>
            <a:spLocks noGrp="1"/>
          </p:cNvSpPr>
          <p:nvPr>
            <p:ph type="ftr" idx="11"/>
          </p:nvPr>
        </p:nvSpPr>
        <p:spPr/>
        <p:txBody>
          <a:bodyPr/>
          <a:lstStyle>
            <a:lvl1pPr>
              <a:defRPr/>
            </a:lvl1pPr>
          </a:lstStyle>
          <a:p>
            <a:endParaRPr lang="de-DE"/>
          </a:p>
        </p:txBody>
      </p:sp>
      <p:sp>
        <p:nvSpPr>
          <p:cNvPr id="4" name="Foliennummernplatzhalter 3"/>
          <p:cNvSpPr>
            <a:spLocks noGrp="1"/>
          </p:cNvSpPr>
          <p:nvPr>
            <p:ph type="sldNum" idx="12"/>
          </p:nvPr>
        </p:nvSpPr>
        <p:spPr/>
        <p:txBody>
          <a:bodyPr/>
          <a:lstStyle>
            <a:lvl1pPr>
              <a:defRPr/>
            </a:lvl1pPr>
          </a:lstStyle>
          <a:p>
            <a:fld id="{E511B1C6-976A-40D3-8782-004839B97D54}" type="slidenum">
              <a:rPr lang="de-DE"/>
              <a:pPr/>
              <a:t>‹Nr.›</a:t>
            </a:fld>
            <a:endParaRPr lang="de-DE"/>
          </a:p>
        </p:txBody>
      </p:sp>
    </p:spTree>
    <p:extLst>
      <p:ext uri="{BB962C8B-B14F-4D97-AF65-F5344CB8AC3E}">
        <p14:creationId xmlns:p14="http://schemas.microsoft.com/office/powerpoint/2010/main" val="2745462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p>
        </p:txBody>
      </p:sp>
      <p:sp>
        <p:nvSpPr>
          <p:cNvPr id="6" name="Fußzeilenplatzhalter 5"/>
          <p:cNvSpPr>
            <a:spLocks noGrp="1"/>
          </p:cNvSpPr>
          <p:nvPr>
            <p:ph type="ftr" idx="11"/>
          </p:nvPr>
        </p:nvSpPr>
        <p:spPr/>
        <p:txBody>
          <a:bodyPr/>
          <a:lstStyle>
            <a:lvl1pPr>
              <a:defRPr/>
            </a:lvl1pPr>
          </a:lstStyle>
          <a:p>
            <a:endParaRPr lang="de-DE"/>
          </a:p>
        </p:txBody>
      </p:sp>
      <p:sp>
        <p:nvSpPr>
          <p:cNvPr id="7" name="Foliennummernplatzhalter 6"/>
          <p:cNvSpPr>
            <a:spLocks noGrp="1"/>
          </p:cNvSpPr>
          <p:nvPr>
            <p:ph type="sldNum" idx="12"/>
          </p:nvPr>
        </p:nvSpPr>
        <p:spPr/>
        <p:txBody>
          <a:bodyPr/>
          <a:lstStyle>
            <a:lvl1pPr>
              <a:defRPr/>
            </a:lvl1pPr>
          </a:lstStyle>
          <a:p>
            <a:fld id="{80975C7D-E0E9-40A5-8FBC-047ECAFFB52F}" type="slidenum">
              <a:rPr lang="de-DE"/>
              <a:pPr/>
              <a:t>‹Nr.›</a:t>
            </a:fld>
            <a:endParaRPr lang="de-DE"/>
          </a:p>
        </p:txBody>
      </p:sp>
    </p:spTree>
    <p:extLst>
      <p:ext uri="{BB962C8B-B14F-4D97-AF65-F5344CB8AC3E}">
        <p14:creationId xmlns:p14="http://schemas.microsoft.com/office/powerpoint/2010/main" val="3554530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p>
        </p:txBody>
      </p:sp>
      <p:sp>
        <p:nvSpPr>
          <p:cNvPr id="6" name="Fußzeilenplatzhalter 5"/>
          <p:cNvSpPr>
            <a:spLocks noGrp="1"/>
          </p:cNvSpPr>
          <p:nvPr>
            <p:ph type="ftr" idx="11"/>
          </p:nvPr>
        </p:nvSpPr>
        <p:spPr/>
        <p:txBody>
          <a:bodyPr/>
          <a:lstStyle>
            <a:lvl1pPr>
              <a:defRPr/>
            </a:lvl1pPr>
          </a:lstStyle>
          <a:p>
            <a:endParaRPr lang="de-DE"/>
          </a:p>
        </p:txBody>
      </p:sp>
      <p:sp>
        <p:nvSpPr>
          <p:cNvPr id="7" name="Foliennummernplatzhalter 6"/>
          <p:cNvSpPr>
            <a:spLocks noGrp="1"/>
          </p:cNvSpPr>
          <p:nvPr>
            <p:ph type="sldNum" idx="12"/>
          </p:nvPr>
        </p:nvSpPr>
        <p:spPr/>
        <p:txBody>
          <a:bodyPr/>
          <a:lstStyle>
            <a:lvl1pPr>
              <a:defRPr/>
            </a:lvl1pPr>
          </a:lstStyle>
          <a:p>
            <a:fld id="{CB7DE5AE-BEA5-4DD8-BCB3-7E03B8B05B4A}" type="slidenum">
              <a:rPr lang="de-DE"/>
              <a:pPr/>
              <a:t>‹Nr.›</a:t>
            </a:fld>
            <a:endParaRPr lang="de-DE"/>
          </a:p>
        </p:txBody>
      </p:sp>
    </p:spTree>
    <p:extLst>
      <p:ext uri="{BB962C8B-B14F-4D97-AF65-F5344CB8AC3E}">
        <p14:creationId xmlns:p14="http://schemas.microsoft.com/office/powerpoint/2010/main" val="2961246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53975"/>
            <a:ext cx="8201025"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Klicken Sie, um das Format des Titeltextes zu bearbeiten</a:t>
            </a:r>
          </a:p>
        </p:txBody>
      </p:sp>
      <p:sp>
        <p:nvSpPr>
          <p:cNvPr id="1026" name="Rectangle 2"/>
          <p:cNvSpPr>
            <a:spLocks noGrp="1" noChangeArrowheads="1"/>
          </p:cNvSpPr>
          <p:nvPr>
            <p:ph type="body" idx="1"/>
          </p:nvPr>
        </p:nvSpPr>
        <p:spPr bwMode="auto">
          <a:xfrm>
            <a:off x="457200" y="1600200"/>
            <a:ext cx="8201025" cy="449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Klicken Sie, um die Formate des Gliederungstextes zu bearbeiten</a:t>
            </a:r>
          </a:p>
          <a:p>
            <a:pPr lvl="1"/>
            <a:r>
              <a:rPr lang="en-GB" smtClean="0"/>
              <a:t>Zweite Gliederungsebene</a:t>
            </a:r>
          </a:p>
          <a:p>
            <a:pPr lvl="2"/>
            <a:r>
              <a:rPr lang="en-GB" smtClean="0"/>
              <a:t>Dritte Gliederungsebene</a:t>
            </a:r>
          </a:p>
          <a:p>
            <a:pPr lvl="3"/>
            <a:r>
              <a:rPr lang="en-GB" smtClean="0"/>
              <a:t>Vierte Gliederungsebene</a:t>
            </a:r>
          </a:p>
          <a:p>
            <a:pPr lvl="4"/>
            <a:r>
              <a:rPr lang="en-GB" smtClean="0"/>
              <a:t>Fünfte Gliederungsebene</a:t>
            </a:r>
          </a:p>
          <a:p>
            <a:pPr lvl="4"/>
            <a:r>
              <a:rPr lang="en-GB" smtClean="0"/>
              <a:t>Sechste Gliederungsebene</a:t>
            </a:r>
          </a:p>
          <a:p>
            <a:pPr lvl="4"/>
            <a:r>
              <a:rPr lang="en-GB" smtClean="0"/>
              <a:t>Siebente Gliederungsebene</a:t>
            </a:r>
          </a:p>
          <a:p>
            <a:pPr lvl="4"/>
            <a:r>
              <a:rPr lang="en-GB" smtClean="0"/>
              <a:t>Achte Gliederungsebene</a:t>
            </a:r>
          </a:p>
          <a:p>
            <a:pPr lvl="4"/>
            <a:r>
              <a:rPr lang="en-GB" smtClean="0"/>
              <a:t>Neunte Gliederungsebene</a:t>
            </a:r>
          </a:p>
        </p:txBody>
      </p:sp>
      <p:sp>
        <p:nvSpPr>
          <p:cNvPr id="1027" name="Rectangle 3"/>
          <p:cNvSpPr>
            <a:spLocks noGrp="1" noChangeArrowheads="1"/>
          </p:cNvSpPr>
          <p:nvPr>
            <p:ph type="dt"/>
          </p:nvPr>
        </p:nvSpPr>
        <p:spPr bwMode="auto">
          <a:xfrm>
            <a:off x="457200" y="6245225"/>
            <a:ext cx="210502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de-DE"/>
          </a:p>
        </p:txBody>
      </p:sp>
      <p:sp>
        <p:nvSpPr>
          <p:cNvPr id="1028" name="Rectangle 4"/>
          <p:cNvSpPr>
            <a:spLocks noGrp="1" noChangeArrowheads="1"/>
          </p:cNvSpPr>
          <p:nvPr>
            <p:ph type="ftr"/>
          </p:nvPr>
        </p:nvSpPr>
        <p:spPr bwMode="auto">
          <a:xfrm>
            <a:off x="3132138" y="6381750"/>
            <a:ext cx="286702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de-DE"/>
          </a:p>
        </p:txBody>
      </p:sp>
      <p:sp>
        <p:nvSpPr>
          <p:cNvPr id="1029" name="Rectangle 5"/>
          <p:cNvSpPr>
            <a:spLocks noGrp="1" noChangeArrowheads="1"/>
          </p:cNvSpPr>
          <p:nvPr>
            <p:ph type="sldNum"/>
          </p:nvPr>
        </p:nvSpPr>
        <p:spPr bwMode="auto">
          <a:xfrm>
            <a:off x="6553200" y="6245225"/>
            <a:ext cx="210502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B89705B4-6A58-4BEB-A023-0044C1E1B6CB}" type="slidenum">
              <a:rPr lang="de-DE"/>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49263" rtl="0" fontAlgn="base">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2pPr>
      <a:lvl3pPr marL="1143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3pPr>
      <a:lvl4pPr marL="1600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4pPr>
      <a:lvl5pPr marL="20574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5pPr>
      <a:lvl6pPr marL="25146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6pPr>
      <a:lvl7pPr marL="29718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7pPr>
      <a:lvl8pPr marL="3429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8pPr>
      <a:lvl9pPr marL="3886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9pPr>
    </p:titleStyle>
    <p:body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gif"/><Relationship Id="rId3" Type="http://schemas.openxmlformats.org/officeDocument/2006/relationships/slideLayout" Target="../slideLayouts/slideLayout14.xml"/><Relationship Id="rId7" Type="http://schemas.openxmlformats.org/officeDocument/2006/relationships/hyperlink" Target="http://www.dd1us.de/sounds/ZRO8T.mp3" TargetMode="External"/><Relationship Id="rId12" Type="http://schemas.openxmlformats.org/officeDocument/2006/relationships/image" Target="../media/image30.gif"/><Relationship Id="rId2" Type="http://schemas.openxmlformats.org/officeDocument/2006/relationships/audio" Target="../media/media1.mid"/><Relationship Id="rId1" Type="http://schemas.microsoft.com/office/2007/relationships/media" Target="../media/media1.mid"/><Relationship Id="rId6" Type="http://schemas.openxmlformats.org/officeDocument/2006/relationships/image" Target="../media/image26.png"/><Relationship Id="rId11" Type="http://schemas.openxmlformats.org/officeDocument/2006/relationships/image" Target="../media/image29.gif"/><Relationship Id="rId5" Type="http://schemas.openxmlformats.org/officeDocument/2006/relationships/image" Target="../media/image25.png"/><Relationship Id="rId10" Type="http://schemas.openxmlformats.org/officeDocument/2006/relationships/hyperlink" Target="http://www.dd1us.de/sounds/dd1us%20matthias.mid" TargetMode="External"/><Relationship Id="rId4" Type="http://schemas.openxmlformats.org/officeDocument/2006/relationships/notesSlide" Target="../notesSlides/notesSlide11.xml"/><Relationship Id="rId9" Type="http://schemas.openxmlformats.org/officeDocument/2006/relationships/image" Target="../media/image28.png"/><Relationship Id="rId14" Type="http://schemas.openxmlformats.org/officeDocument/2006/relationships/image" Target="../media/image32.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echolink.org/"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40.jpeg"/><Relationship Id="rId4" Type="http://schemas.openxmlformats.org/officeDocument/2006/relationships/image" Target="../media/image39.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8.png"/><Relationship Id="rId5" Type="http://schemas.openxmlformats.org/officeDocument/2006/relationships/image" Target="../media/image41.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8.png"/><Relationship Id="rId5" Type="http://schemas.openxmlformats.org/officeDocument/2006/relationships/image" Target="../media/image48.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58.jpeg"/><Relationship Id="rId3" Type="http://schemas.microsoft.com/office/2007/relationships/media" Target="../media/media7.mp3"/><Relationship Id="rId7" Type="http://schemas.openxmlformats.org/officeDocument/2006/relationships/image" Target="../media/image57.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6.jpeg"/><Relationship Id="rId5" Type="http://schemas.openxmlformats.org/officeDocument/2006/relationships/slideLayout" Target="../slideLayouts/slideLayout2.xml"/><Relationship Id="rId10" Type="http://schemas.openxmlformats.org/officeDocument/2006/relationships/image" Target="../media/image28.png"/><Relationship Id="rId4" Type="http://schemas.openxmlformats.org/officeDocument/2006/relationships/audio" Target="../media/media7.mp3"/><Relationship Id="rId9"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slideLayout" Target="../slideLayouts/slideLayout2.xml"/><Relationship Id="rId7" Type="http://schemas.openxmlformats.org/officeDocument/2006/relationships/image" Target="../media/image80.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hyperlink" Target="http://www.dk3wn.info/p/?attachment_id=43316" TargetMode="External"/><Relationship Id="rId5" Type="http://schemas.openxmlformats.org/officeDocument/2006/relationships/image" Target="../media/image79.png"/><Relationship Id="rId4" Type="http://schemas.openxmlformats.org/officeDocument/2006/relationships/notesSlide" Target="../notesSlides/notesSlide30.xml"/><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hyperlink" Target="http://www.dd1us.de/Downloads/wx_sat_rf_filter_1_0.pdf" TargetMode="External"/><Relationship Id="rId3" Type="http://schemas.openxmlformats.org/officeDocument/2006/relationships/image" Target="../media/image7.gif"/><Relationship Id="rId7" Type="http://schemas.openxmlformats.org/officeDocument/2006/relationships/hyperlink" Target="http://www.dd1us.de/Downloads/hyperlog%207025%20mod%200v4.pdf" TargetMode="External"/><Relationship Id="rId12" Type="http://schemas.openxmlformats.org/officeDocument/2006/relationships/image" Target="../media/image12.jpeg"/><Relationship Id="rId2" Type="http://schemas.openxmlformats.org/officeDocument/2006/relationships/hyperlink" Target="http://www.dd1us.de/images/wxsatrx.jpg" TargetMode="External"/><Relationship Id="rId16"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9.jpeg"/><Relationship Id="rId11" Type="http://schemas.openxmlformats.org/officeDocument/2006/relationships/hyperlink" Target="http://www.dd1us.de/Downloads/lna4all_1_1.pdf" TargetMode="External"/><Relationship Id="rId5" Type="http://schemas.openxmlformats.org/officeDocument/2006/relationships/hyperlink" Target="http://www.dd1us.de/images/antennen%20hf%201.jpg" TargetMode="External"/><Relationship Id="rId15" Type="http://schemas.openxmlformats.org/officeDocument/2006/relationships/hyperlink" Target="http://www.dd1us.de/Downloads/portable%20stromversorgung%20mit%20solarzellen%20v1_0.pdf" TargetMode="External"/><Relationship Id="rId10" Type="http://schemas.openxmlformats.org/officeDocument/2006/relationships/image" Target="../media/image11.jpeg"/><Relationship Id="rId4" Type="http://schemas.openxmlformats.org/officeDocument/2006/relationships/image" Target="../media/image8.jpeg"/><Relationship Id="rId9" Type="http://schemas.openxmlformats.org/officeDocument/2006/relationships/hyperlink" Target="http://www.dd1us.de/Downloads/Inside%20a%20X-phaser%200v2.pdf" TargetMode="External"/><Relationship Id="rId1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www.dd1us.de/Downloads/getting%20hooked%20to%20satellites.pdf" TargetMode="External"/><Relationship Id="rId1" Type="http://schemas.openxmlformats.org/officeDocument/2006/relationships/slideLayout" Target="../slideLayouts/slideLayout12.xml"/><Relationship Id="rId5" Type="http://schemas.openxmlformats.org/officeDocument/2006/relationships/image" Target="../media/image85.jpe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8.png"/><Relationship Id="rId5" Type="http://schemas.openxmlformats.org/officeDocument/2006/relationships/image" Target="../media/image92.png"/><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8.png"/><Relationship Id="rId5" Type="http://schemas.openxmlformats.org/officeDocument/2006/relationships/image" Target="../media/image94.png"/><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hyperlink" Target="http://www.dd1us.de/images/dp0sl%20gross.jpg" TargetMode="External"/><Relationship Id="rId3" Type="http://schemas.microsoft.com/office/2007/relationships/media" Target="../media/media12.wav"/><Relationship Id="rId7" Type="http://schemas.openxmlformats.org/officeDocument/2006/relationships/image" Target="../media/image97.jpeg"/><Relationship Id="rId12" Type="http://schemas.openxmlformats.org/officeDocument/2006/relationships/image" Target="../media/image102.jpeg"/><Relationship Id="rId17" Type="http://schemas.openxmlformats.org/officeDocument/2006/relationships/image" Target="../media/image28.png"/><Relationship Id="rId2" Type="http://schemas.openxmlformats.org/officeDocument/2006/relationships/audio" Target="../media/media11.mp3"/><Relationship Id="rId16" Type="http://schemas.openxmlformats.org/officeDocument/2006/relationships/image" Target="../media/image105.jpeg"/><Relationship Id="rId1" Type="http://schemas.microsoft.com/office/2007/relationships/media" Target="../media/media11.mp3"/><Relationship Id="rId6" Type="http://schemas.openxmlformats.org/officeDocument/2006/relationships/notesSlide" Target="../notesSlides/notesSlide31.xml"/><Relationship Id="rId11" Type="http://schemas.openxmlformats.org/officeDocument/2006/relationships/image" Target="../media/image101.jpeg"/><Relationship Id="rId5" Type="http://schemas.openxmlformats.org/officeDocument/2006/relationships/slideLayout" Target="../slideLayouts/slideLayout14.xml"/><Relationship Id="rId15" Type="http://schemas.openxmlformats.org/officeDocument/2006/relationships/image" Target="../media/image104.jpeg"/><Relationship Id="rId10" Type="http://schemas.openxmlformats.org/officeDocument/2006/relationships/image" Target="../media/image100.jpeg"/><Relationship Id="rId4" Type="http://schemas.openxmlformats.org/officeDocument/2006/relationships/audio" Target="../media/media12.wav"/><Relationship Id="rId9" Type="http://schemas.openxmlformats.org/officeDocument/2006/relationships/image" Target="../media/image99.jpeg"/><Relationship Id="rId14" Type="http://schemas.openxmlformats.org/officeDocument/2006/relationships/image" Target="../media/image103.jpeg"/></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11.jpeg"/><Relationship Id="rId5" Type="http://schemas.openxmlformats.org/officeDocument/2006/relationships/image" Target="../media/image28.png"/><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114.jpeg"/></Relationships>
</file>

<file path=ppt/slides/_rels/slide69.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15.mp3"/><Relationship Id="rId7" Type="http://schemas.openxmlformats.org/officeDocument/2006/relationships/image" Target="../media/image116.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15.png"/><Relationship Id="rId5" Type="http://schemas.openxmlformats.org/officeDocument/2006/relationships/slideLayout" Target="../slideLayouts/slideLayout14.xml"/><Relationship Id="rId4" Type="http://schemas.openxmlformats.org/officeDocument/2006/relationships/audio" Target="../media/media15.mp3"/><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4.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7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24.png"/><Relationship Id="rId1" Type="http://schemas.openxmlformats.org/officeDocument/2006/relationships/slideLayout" Target="../slideLayouts/slideLayout14.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4.gif"/></Relationships>
</file>

<file path=ppt/slides/_rels/slide7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4.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hyperlink" Target="http://www.broadbandtvnews.com/wp-content/uploads/2014/03/EsHail-1.jp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131.png"/><Relationship Id="rId4" Type="http://schemas.openxmlformats.org/officeDocument/2006/relationships/image" Target="../media/image130.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hyperlink" Target="http://www.dd1us.de/Downloads/ICOM%20IC-T81E%20Operating%20Guide.pdf" TargetMode="External"/><Relationship Id="rId5" Type="http://schemas.openxmlformats.org/officeDocument/2006/relationships/image" Target="../media/image16.gif"/><Relationship Id="rId4" Type="http://schemas.openxmlformats.org/officeDocument/2006/relationships/hyperlink" Target="http://www.dd1us.de/images/tm-d710e-gross.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Amateurfunk</a:t>
            </a:r>
            <a:endParaRPr lang="de-DE" dirty="0"/>
          </a:p>
        </p:txBody>
      </p:sp>
      <p:sp>
        <p:nvSpPr>
          <p:cNvPr id="3" name="Textfeld 2"/>
          <p:cNvSpPr txBox="1"/>
          <p:nvPr/>
        </p:nvSpPr>
        <p:spPr>
          <a:xfrm>
            <a:off x="1547664" y="4725144"/>
            <a:ext cx="6408712" cy="1938992"/>
          </a:xfrm>
          <a:prstGeom prst="rect">
            <a:avLst/>
          </a:prstGeom>
          <a:noFill/>
        </p:spPr>
        <p:txBody>
          <a:bodyPr wrap="square" rtlCol="0">
            <a:spAutoFit/>
          </a:bodyPr>
          <a:lstStyle/>
          <a:p>
            <a:pPr algn="ctr"/>
            <a:r>
              <a:rPr lang="de-DE" sz="2400" dirty="0" smtClean="0">
                <a:solidFill>
                  <a:schemeClr val="tx1"/>
                </a:solidFill>
              </a:rPr>
              <a:t>Matthias Bopp</a:t>
            </a:r>
          </a:p>
          <a:p>
            <a:pPr algn="ctr"/>
            <a:r>
              <a:rPr lang="de-DE" sz="2400" dirty="0" smtClean="0">
                <a:solidFill>
                  <a:schemeClr val="tx1"/>
                </a:solidFill>
              </a:rPr>
              <a:t>DD1US</a:t>
            </a:r>
            <a:br>
              <a:rPr lang="de-DE" sz="2400" dirty="0" smtClean="0">
                <a:solidFill>
                  <a:schemeClr val="tx1"/>
                </a:solidFill>
              </a:rPr>
            </a:br>
            <a:endParaRPr lang="de-DE" sz="2400" dirty="0" smtClean="0">
              <a:solidFill>
                <a:schemeClr val="tx1"/>
              </a:solidFill>
            </a:endParaRPr>
          </a:p>
          <a:p>
            <a:pPr algn="ctr"/>
            <a:endParaRPr lang="de-DE" sz="2400" dirty="0" smtClean="0">
              <a:solidFill>
                <a:schemeClr val="tx1"/>
              </a:solidFill>
            </a:endParaRPr>
          </a:p>
          <a:p>
            <a:pPr algn="ctr"/>
            <a:r>
              <a:rPr lang="de-DE" sz="2400" dirty="0" smtClean="0">
                <a:solidFill>
                  <a:schemeClr val="tx1"/>
                </a:solidFill>
              </a:rPr>
              <a:t>Freiburg, den 27.03.2014</a:t>
            </a:r>
            <a:endParaRPr lang="de-DE" sz="2400" dirty="0">
              <a:solidFill>
                <a:schemeClr val="tx1"/>
              </a:solidFill>
            </a:endParaRPr>
          </a:p>
        </p:txBody>
      </p:sp>
      <p:pic>
        <p:nvPicPr>
          <p:cNvPr id="931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268760"/>
            <a:ext cx="4317504" cy="323812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268760"/>
            <a:ext cx="3253379" cy="323812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3" descr="http://www.dd1us.de/images/amsat%20animated.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06701" y="5095427"/>
            <a:ext cx="666750" cy="666750"/>
          </a:xfrm>
          <a:prstGeom prst="rect">
            <a:avLst/>
          </a:prstGeom>
          <a:noFill/>
          <a:extLst>
            <a:ext uri="{909E8E84-426E-40DD-AFC4-6F175D3DCCD1}">
              <a14:hiddenFill xmlns:a14="http://schemas.microsoft.com/office/drawing/2010/main">
                <a:solidFill>
                  <a:srgbClr val="FFFFFF"/>
                </a:solidFill>
              </a14:hiddenFill>
            </a:ext>
          </a:extLst>
        </p:spPr>
      </p:pic>
      <p:pic>
        <p:nvPicPr>
          <p:cNvPr id="93191" name="Picture 7" descr="http://www.dd1us.de/images/amsat%20name.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6701" y="5762177"/>
            <a:ext cx="6667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dd1us.de/images/darc%20animated.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71600" y="5047748"/>
            <a:ext cx="1514475" cy="9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23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Antennen</a:t>
            </a:r>
          </a:p>
        </p:txBody>
      </p:sp>
      <p:sp>
        <p:nvSpPr>
          <p:cNvPr id="10246" name="Rectangle 3"/>
          <p:cNvSpPr>
            <a:spLocks noGrp="1" noChangeArrowheads="1"/>
          </p:cNvSpPr>
          <p:nvPr>
            <p:ph type="body" idx="1"/>
          </p:nvPr>
        </p:nvSpPr>
        <p:spPr>
          <a:xfrm>
            <a:off x="323850" y="1484313"/>
            <a:ext cx="6696422" cy="4905375"/>
          </a:xfrm>
        </p:spPr>
        <p:txBody>
          <a:bodyPr/>
          <a:lstStyle/>
          <a:p>
            <a:pPr marL="0" indent="0" eaLnBrk="1" hangingPunct="1">
              <a:spcBef>
                <a:spcPts val="700"/>
              </a:spcBef>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800" dirty="0" smtClean="0"/>
              <a:t>Jedes Funkgerät benötigt eine Antenne</a:t>
            </a:r>
            <a:br>
              <a:rPr lang="de-DE" altLang="de-DE" sz="2800" dirty="0" smtClean="0"/>
            </a:br>
            <a:endParaRPr lang="de-DE" altLang="de-DE" sz="2800" dirty="0" smtClean="0"/>
          </a:p>
          <a:p>
            <a:pPr marL="0" indent="0" eaLnBrk="1" hangingPunct="1">
              <a:spcBef>
                <a:spcPts val="700"/>
              </a:spcBef>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800" dirty="0" smtClean="0"/>
          </a:p>
          <a:p>
            <a:pPr marL="715963" lvl="1" indent="-258763" eaLnBrk="1" hangingPunct="1">
              <a:spcBef>
                <a:spcPts val="6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für Kurzwelle sind es meist Langdrahtantennen oder </a:t>
            </a:r>
            <a:br>
              <a:rPr lang="de-DE" altLang="de-DE" sz="2400" dirty="0" smtClean="0">
                <a:solidFill>
                  <a:schemeClr val="tx1"/>
                </a:solidFill>
              </a:rPr>
            </a:br>
            <a:r>
              <a:rPr lang="de-DE" altLang="de-DE" sz="2400" dirty="0" smtClean="0">
                <a:solidFill>
                  <a:schemeClr val="tx1"/>
                </a:solidFill>
              </a:rPr>
              <a:t>drehbare Richtantennen</a:t>
            </a:r>
            <a:br>
              <a:rPr lang="de-DE" altLang="de-DE" sz="2400" dirty="0" smtClean="0">
                <a:solidFill>
                  <a:schemeClr val="tx1"/>
                </a:solidFill>
              </a:rPr>
            </a:br>
            <a:endParaRPr lang="de-DE" altLang="de-DE" sz="2400" dirty="0" smtClean="0">
              <a:solidFill>
                <a:schemeClr val="tx1"/>
              </a:solidFill>
            </a:endParaRPr>
          </a:p>
          <a:p>
            <a:pPr marL="715963" lvl="1" indent="-258763" eaLnBrk="1" hangingPunct="1">
              <a:spcBef>
                <a:spcPts val="6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400" dirty="0" smtClean="0">
              <a:solidFill>
                <a:schemeClr val="tx1"/>
              </a:solidFill>
            </a:endParaRPr>
          </a:p>
          <a:p>
            <a:pPr marL="715963" lvl="1" indent="-258763" eaLnBrk="1" hangingPunct="1">
              <a:spcBef>
                <a:spcPts val="6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auf UKW  werden oft vertikale</a:t>
            </a:r>
            <a:br>
              <a:rPr lang="de-DE" altLang="de-DE" sz="2400" dirty="0" smtClean="0">
                <a:solidFill>
                  <a:schemeClr val="tx1"/>
                </a:solidFill>
              </a:rPr>
            </a:br>
            <a:r>
              <a:rPr lang="de-DE" altLang="de-DE" sz="2400" dirty="0" smtClean="0">
                <a:solidFill>
                  <a:schemeClr val="tx1"/>
                </a:solidFill>
              </a:rPr>
              <a:t>Rundstrahlantennen oder auch </a:t>
            </a:r>
            <a:br>
              <a:rPr lang="de-DE" altLang="de-DE" sz="2400" dirty="0" smtClean="0">
                <a:solidFill>
                  <a:schemeClr val="tx1"/>
                </a:solidFill>
              </a:rPr>
            </a:br>
            <a:r>
              <a:rPr lang="de-DE" altLang="de-DE" sz="2400" dirty="0" smtClean="0">
                <a:solidFill>
                  <a:schemeClr val="tx1"/>
                </a:solidFill>
              </a:rPr>
              <a:t>drehbare Richtantennen eingesetzt</a:t>
            </a:r>
          </a:p>
          <a:p>
            <a:pPr marL="315913" indent="-315913" eaLnBrk="1" hangingPunct="1">
              <a:spcBef>
                <a:spcPts val="700"/>
              </a:spcBef>
              <a:buClrTx/>
              <a:buFontTx/>
              <a:buNone/>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400" dirty="0" smtClean="0"/>
          </a:p>
        </p:txBody>
      </p:sp>
      <p:pic>
        <p:nvPicPr>
          <p:cNvPr id="102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475" y="2492896"/>
            <a:ext cx="3093330" cy="19921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4869160"/>
            <a:ext cx="2232025" cy="1751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9718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Kurzwelle</a:t>
            </a:r>
          </a:p>
        </p:txBody>
      </p:sp>
      <p:sp>
        <p:nvSpPr>
          <p:cNvPr id="11270" name="Rectangle 3"/>
          <p:cNvSpPr>
            <a:spLocks noChangeArrowheads="1"/>
          </p:cNvSpPr>
          <p:nvPr/>
        </p:nvSpPr>
        <p:spPr bwMode="auto">
          <a:xfrm>
            <a:off x="179388" y="1412875"/>
            <a:ext cx="4752652" cy="5184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5913" indent="-315913" eaLnBrk="0" hangingPunct="0">
              <a:spcBef>
                <a:spcPts val="8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3200">
                <a:solidFill>
                  <a:srgbClr val="000000"/>
                </a:solidFill>
                <a:latin typeface="Arial" charset="0"/>
                <a:ea typeface="Lucida Sans Unicode" charset="0"/>
                <a:cs typeface="Lucida Sans Unicode" charset="0"/>
              </a:defRPr>
            </a:lvl1pPr>
            <a:lvl2pPr eaLnBrk="0" hangingPunct="0">
              <a:spcBef>
                <a:spcPts val="7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800">
                <a:solidFill>
                  <a:srgbClr val="000000"/>
                </a:solidFill>
                <a:latin typeface="Arial" charset="0"/>
                <a:ea typeface="Lucida Sans Unicode" charset="0"/>
                <a:cs typeface="Lucida Sans Unicode" charset="0"/>
              </a:defRPr>
            </a:lvl2pPr>
            <a:lvl3pPr eaLnBrk="0" hangingPunct="0">
              <a:spcBef>
                <a:spcPts val="6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400">
                <a:solidFill>
                  <a:srgbClr val="000000"/>
                </a:solidFill>
                <a:latin typeface="Arial" charset="0"/>
                <a:ea typeface="Lucida Sans Unicode" charset="0"/>
                <a:cs typeface="Lucida Sans Unicode" charset="0"/>
              </a:defRPr>
            </a:lvl3pPr>
            <a:lvl4pPr eaLnBrk="0" hangingPunct="0">
              <a:spcBef>
                <a:spcPts val="5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4pPr>
            <a:lvl5pPr eaLnBrk="0" hangingPunct="0">
              <a:spcBef>
                <a:spcPts val="5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9pPr>
          </a:lstStyle>
          <a:p>
            <a:pPr eaLnBrk="1" hangingPunct="1">
              <a:spcBef>
                <a:spcPts val="700"/>
              </a:spcBef>
              <a:buFont typeface="Arial" charset="0"/>
              <a:buChar char="•"/>
            </a:pPr>
            <a:r>
              <a:rPr lang="de-DE" altLang="de-DE" sz="2800" dirty="0">
                <a:solidFill>
                  <a:schemeClr val="tx1"/>
                </a:solidFill>
              </a:rPr>
              <a:t>Funkverbindungen bis </a:t>
            </a:r>
            <a:r>
              <a:rPr lang="de-DE" altLang="de-DE" sz="2800" dirty="0" smtClean="0">
                <a:solidFill>
                  <a:schemeClr val="tx1"/>
                </a:solidFill>
              </a:rPr>
              <a:t>zur entgegengesetzten </a:t>
            </a:r>
            <a:r>
              <a:rPr lang="de-DE" altLang="de-DE" sz="2800" dirty="0">
                <a:solidFill>
                  <a:schemeClr val="tx1"/>
                </a:solidFill>
              </a:rPr>
              <a:t>Erdhälfte kommen durch Reflektionen an der Ionosphäre </a:t>
            </a:r>
            <a:r>
              <a:rPr lang="de-DE" altLang="de-DE" sz="2800" dirty="0" smtClean="0">
                <a:solidFill>
                  <a:schemeClr val="tx1"/>
                </a:solidFill>
              </a:rPr>
              <a:t>zustande.</a:t>
            </a:r>
          </a:p>
          <a:p>
            <a:pPr eaLnBrk="1" hangingPunct="1">
              <a:spcBef>
                <a:spcPts val="700"/>
              </a:spcBef>
              <a:buFont typeface="Arial" charset="0"/>
              <a:buChar char="•"/>
            </a:pPr>
            <a:endParaRPr lang="de-DE" altLang="de-DE" sz="2800" dirty="0">
              <a:solidFill>
                <a:schemeClr val="tx1"/>
              </a:solidFill>
            </a:endParaRPr>
          </a:p>
          <a:p>
            <a:pPr eaLnBrk="1" hangingPunct="1">
              <a:spcBef>
                <a:spcPts val="700"/>
              </a:spcBef>
              <a:buFont typeface="Arial" charset="0"/>
              <a:buChar char="•"/>
            </a:pPr>
            <a:r>
              <a:rPr lang="de-DE" altLang="de-DE" sz="2800" dirty="0" smtClean="0">
                <a:solidFill>
                  <a:schemeClr val="tx1"/>
                </a:solidFill>
              </a:rPr>
              <a:t>So sind weltweite Kontakte möglich in Abhängigkeit von Frequenz, Uhrzeit und Ausbreitungsbedingungen.</a:t>
            </a:r>
            <a:endParaRPr lang="de-DE" altLang="de-DE" sz="2800" dirty="0">
              <a:solidFill>
                <a:schemeClr val="tx1"/>
              </a:solidFill>
            </a:endParaRPr>
          </a:p>
        </p:txBody>
      </p:sp>
      <p:pic>
        <p:nvPicPr>
          <p:cNvPr id="1127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494482"/>
            <a:ext cx="3744416" cy="37887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704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UKW-Relaisfunkstellen</a:t>
            </a:r>
          </a:p>
        </p:txBody>
      </p:sp>
      <p:sp>
        <p:nvSpPr>
          <p:cNvPr id="12294" name="Rectangle 3"/>
          <p:cNvSpPr>
            <a:spLocks noGrp="1" noChangeArrowheads="1"/>
          </p:cNvSpPr>
          <p:nvPr>
            <p:ph type="body" idx="1"/>
          </p:nvPr>
        </p:nvSpPr>
        <p:spPr>
          <a:xfrm>
            <a:off x="457200" y="1412776"/>
            <a:ext cx="8229600" cy="4713387"/>
          </a:xfrm>
        </p:spPr>
        <p:txBody>
          <a:bodyPr/>
          <a:lstStyle/>
          <a:p>
            <a:pPr marL="457200" indent="-457200">
              <a:lnSpc>
                <a:spcPct val="90000"/>
              </a:lnSpc>
              <a:spcBef>
                <a:spcPts val="700"/>
              </a:spcBef>
              <a:buFont typeface="Arial" panose="020B0604020202020204" pitchFamily="34"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UKW-Funkwellen </a:t>
            </a:r>
            <a:r>
              <a:rPr lang="de-DE" altLang="de-DE" sz="2400" dirty="0">
                <a:solidFill>
                  <a:schemeClr val="tx1"/>
                </a:solidFill>
              </a:rPr>
              <a:t>breiten sich geradlinig </a:t>
            </a:r>
            <a:r>
              <a:rPr lang="de-DE" altLang="de-DE" sz="2400" dirty="0" smtClean="0">
                <a:solidFill>
                  <a:schemeClr val="tx1"/>
                </a:solidFill>
              </a:rPr>
              <a:t>(wie Lichtstrahlen) aus.</a:t>
            </a:r>
            <a:br>
              <a:rPr lang="de-DE" altLang="de-DE" sz="2400" dirty="0" smtClean="0">
                <a:solidFill>
                  <a:schemeClr val="tx1"/>
                </a:solidFill>
              </a:rPr>
            </a:br>
            <a:endParaRPr lang="de-DE" altLang="de-DE" sz="2400" dirty="0">
              <a:solidFill>
                <a:schemeClr val="tx1"/>
              </a:solidFill>
            </a:endParaRPr>
          </a:p>
          <a:p>
            <a:pPr marL="457200" indent="-457200" eaLnBrk="1" hangingPunct="1">
              <a:lnSpc>
                <a:spcPct val="90000"/>
              </a:lnSpc>
              <a:spcBef>
                <a:spcPts val="700"/>
              </a:spcBef>
              <a:buFont typeface="Arial" panose="020B0604020202020204" pitchFamily="34"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Hohe Berge oder Hauswände sind daher ein Hindernis. </a:t>
            </a:r>
            <a:br>
              <a:rPr lang="de-DE" altLang="de-DE" sz="2400" dirty="0" smtClean="0">
                <a:solidFill>
                  <a:schemeClr val="tx1"/>
                </a:solidFill>
              </a:rPr>
            </a:br>
            <a:endParaRPr lang="de-DE" altLang="de-DE" sz="2400" dirty="0" smtClean="0">
              <a:solidFill>
                <a:schemeClr val="tx1"/>
              </a:solidFill>
            </a:endParaRPr>
          </a:p>
          <a:p>
            <a:pPr marL="457200" indent="-457200" eaLnBrk="1" hangingPunct="1">
              <a:lnSpc>
                <a:spcPct val="90000"/>
              </a:lnSpc>
              <a:spcBef>
                <a:spcPts val="700"/>
              </a:spcBef>
              <a:buFont typeface="Arial" panose="020B0604020202020204" pitchFamily="34"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Funkamateure überwinden sie durch eigene Relaisfunkstellen. Durch solche Relais auf </a:t>
            </a:r>
            <a:br>
              <a:rPr lang="de-DE" altLang="de-DE" sz="2400" dirty="0" smtClean="0">
                <a:solidFill>
                  <a:schemeClr val="tx1"/>
                </a:solidFill>
              </a:rPr>
            </a:br>
            <a:r>
              <a:rPr lang="de-DE" altLang="de-DE" sz="2400" dirty="0" smtClean="0">
                <a:solidFill>
                  <a:schemeClr val="tx1"/>
                </a:solidFill>
              </a:rPr>
              <a:t>exponierten Standorten wie hohen Bergen </a:t>
            </a:r>
            <a:br>
              <a:rPr lang="de-DE" altLang="de-DE" sz="2400" dirty="0" smtClean="0">
                <a:solidFill>
                  <a:schemeClr val="tx1"/>
                </a:solidFill>
              </a:rPr>
            </a:br>
            <a:r>
              <a:rPr lang="de-DE" altLang="de-DE" sz="2400" dirty="0" smtClean="0">
                <a:solidFill>
                  <a:schemeClr val="tx1"/>
                </a:solidFill>
              </a:rPr>
              <a:t>werden große Entfernungen überbrückt. </a:t>
            </a:r>
            <a:br>
              <a:rPr lang="de-DE" altLang="de-DE" sz="2400" dirty="0" smtClean="0">
                <a:solidFill>
                  <a:schemeClr val="tx1"/>
                </a:solidFill>
              </a:rPr>
            </a:br>
            <a:endParaRPr lang="de-DE" altLang="de-DE" sz="2400" dirty="0" smtClean="0">
              <a:solidFill>
                <a:schemeClr val="tx1"/>
              </a:solidFill>
            </a:endParaRPr>
          </a:p>
          <a:p>
            <a:pPr marL="457200" indent="-457200" eaLnBrk="1" hangingPunct="1">
              <a:lnSpc>
                <a:spcPct val="90000"/>
              </a:lnSpc>
              <a:spcBef>
                <a:spcPts val="700"/>
              </a:spcBef>
              <a:buFont typeface="Arial" panose="020B0604020202020204" pitchFamily="34"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Mit einem Handfunksprechgerät kann man bis zu mehreren 100 km überbrücken, wenn man eine Relaisfunkstation nutzt. Dies auch mit sehr kleinen Sendeleistungen von 1 bis 5 Watt.</a:t>
            </a:r>
          </a:p>
        </p:txBody>
      </p:sp>
      <p:pic>
        <p:nvPicPr>
          <p:cNvPr id="8194" name="Picture 2" descr="http://www.dd1us.de/images/relaisstandort%20kaiserstuh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3356992"/>
            <a:ext cx="914400"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59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Amateurfunk von unterwegs </a:t>
            </a:r>
          </a:p>
        </p:txBody>
      </p:sp>
      <p:pic>
        <p:nvPicPr>
          <p:cNvPr id="286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268413"/>
            <a:ext cx="4032250" cy="4968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9" name="Text Box 4"/>
          <p:cNvSpPr txBox="1">
            <a:spLocks noChangeArrowheads="1"/>
          </p:cNvSpPr>
          <p:nvPr/>
        </p:nvSpPr>
        <p:spPr bwMode="auto">
          <a:xfrm>
            <a:off x="5003800" y="3284538"/>
            <a:ext cx="20177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buClrTx/>
              <a:buFontTx/>
              <a:buNone/>
            </a:pPr>
            <a:r>
              <a:rPr lang="de-DE" altLang="de-DE" sz="2400" b="1">
                <a:solidFill>
                  <a:srgbClr val="FFFFFF"/>
                </a:solidFill>
              </a:rPr>
              <a:t>Weltweit  !</a:t>
            </a:r>
          </a:p>
        </p:txBody>
      </p:sp>
      <p:sp>
        <p:nvSpPr>
          <p:cNvPr id="28680" name="Rectangle 5"/>
          <p:cNvSpPr>
            <a:spLocks noChangeArrowheads="1"/>
          </p:cNvSpPr>
          <p:nvPr/>
        </p:nvSpPr>
        <p:spPr bwMode="auto">
          <a:xfrm>
            <a:off x="250825" y="1557338"/>
            <a:ext cx="42497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buClrTx/>
              <a:buFontTx/>
              <a:buNone/>
            </a:pPr>
            <a:r>
              <a:rPr lang="de-DE" altLang="de-DE" sz="2400" dirty="0" smtClean="0">
                <a:solidFill>
                  <a:schemeClr val="tx1"/>
                </a:solidFill>
              </a:rPr>
              <a:t>Aus dem Auto </a:t>
            </a:r>
            <a:r>
              <a:rPr lang="de-DE" altLang="de-DE" sz="2400" dirty="0">
                <a:solidFill>
                  <a:schemeClr val="tx1"/>
                </a:solidFill>
              </a:rPr>
              <a:t>kann man auf UKW nicht nur die umliegenden Relais </a:t>
            </a:r>
            <a:r>
              <a:rPr lang="de-DE" altLang="de-DE" sz="2400" dirty="0" smtClean="0">
                <a:solidFill>
                  <a:schemeClr val="tx1"/>
                </a:solidFill>
              </a:rPr>
              <a:t>erreichen, sondern </a:t>
            </a:r>
            <a:r>
              <a:rPr lang="de-DE" altLang="de-DE" sz="2400" dirty="0">
                <a:solidFill>
                  <a:schemeClr val="tx1"/>
                </a:solidFill>
              </a:rPr>
              <a:t>auf Kurzwelle auch weltweite Gespräche führen !</a:t>
            </a:r>
          </a:p>
          <a:p>
            <a:pPr eaLnBrk="1" hangingPunct="1">
              <a:spcBef>
                <a:spcPts val="600"/>
              </a:spcBef>
              <a:buClrTx/>
              <a:buFontTx/>
              <a:buNone/>
            </a:pPr>
            <a:endParaRPr lang="de-DE" altLang="de-DE" sz="2400" dirty="0"/>
          </a:p>
        </p:txBody>
      </p:sp>
    </p:spTree>
    <p:extLst>
      <p:ext uri="{BB962C8B-B14F-4D97-AF65-F5344CB8AC3E}">
        <p14:creationId xmlns:p14="http://schemas.microsoft.com/office/powerpoint/2010/main" val="241071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Morsen und Sprechfunk</a:t>
            </a:r>
          </a:p>
        </p:txBody>
      </p:sp>
      <p:sp>
        <p:nvSpPr>
          <p:cNvPr id="14342" name="Rectangle 3"/>
          <p:cNvSpPr>
            <a:spLocks noGrp="1" noChangeArrowheads="1"/>
          </p:cNvSpPr>
          <p:nvPr>
            <p:ph type="body" idx="1"/>
          </p:nvPr>
        </p:nvSpPr>
        <p:spPr>
          <a:xfrm>
            <a:off x="308769" y="2636912"/>
            <a:ext cx="8640762" cy="4074169"/>
          </a:xfrm>
        </p:spPr>
        <p:txBody>
          <a:bodyPr/>
          <a:lstStyle/>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Alles hat mit Telegrafie (Morsen) angefangen.</a:t>
            </a: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Auch heute wird Telegrafie noch gerne genutzt. Es ist die einfachste Übertragungstechnik. Mit einfachen Sendern und Empfängern und mit kleinster Leistung können weltweite Verbindungen realisiert werden. </a:t>
            </a: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Übrigens war es die erste digitale „Datenübertragung“ !</a:t>
            </a: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Allerdings dominieren heute Sprechfunk und digitale Übertragungsverfahren für Bild und Schrift. Auch die Sprechfunk und Videoübertragung wird zunehmend digitalisiert.</a:t>
            </a:r>
          </a:p>
        </p:txBody>
      </p:sp>
      <p:pic>
        <p:nvPicPr>
          <p:cNvPr id="1434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1385888"/>
            <a:ext cx="1905000" cy="1123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450" y="5805488"/>
            <a:ext cx="1588" cy="304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descr="http://www.dd1us.de/images/morsekey3.gif">
            <a:hlinkClick r:id="rId7"/>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55576" y="1624013"/>
            <a:ext cx="9810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2" name="dd1us matthias.m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19550" y="1643063"/>
            <a:ext cx="609600" cy="609600"/>
          </a:xfrm>
          <a:prstGeom prst="rect">
            <a:avLst/>
          </a:prstGeom>
        </p:spPr>
      </p:pic>
      <p:pic>
        <p:nvPicPr>
          <p:cNvPr id="8" name="Picture 4" descr="http://www.dd1us.de/images/cryst_d.gif">
            <a:hlinkClick r:id="rId10"/>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78968" y="1805541"/>
            <a:ext cx="304800" cy="304801"/>
          </a:xfrm>
          <a:prstGeom prst="rect">
            <a:avLst/>
          </a:prstGeom>
          <a:solidFill>
            <a:schemeClr val="tx1"/>
          </a:solidFill>
          <a:extLst/>
        </p:spPr>
      </p:pic>
      <p:pic>
        <p:nvPicPr>
          <p:cNvPr id="9" name="Picture 4" descr="http://www.dd1us.de/images/cryst_d.gif">
            <a:hlinkClick r:id="rId10"/>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483768" y="1805541"/>
            <a:ext cx="304800" cy="304801"/>
          </a:xfrm>
          <a:prstGeom prst="rect">
            <a:avLst/>
          </a:prstGeom>
          <a:solidFill>
            <a:schemeClr val="tx1"/>
          </a:solidFill>
          <a:extLst/>
        </p:spPr>
      </p:pic>
      <p:pic>
        <p:nvPicPr>
          <p:cNvPr id="10" name="Picture 6" descr="http://www.dd1us.de/images/cryst_1.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780181" y="1805541"/>
            <a:ext cx="304800" cy="304800"/>
          </a:xfrm>
          <a:prstGeom prst="rect">
            <a:avLst/>
          </a:prstGeom>
          <a:solidFill>
            <a:schemeClr val="tx1"/>
          </a:solidFill>
          <a:extLst/>
        </p:spPr>
      </p:pic>
      <p:pic>
        <p:nvPicPr>
          <p:cNvPr id="11" name="Picture 8" descr="http://www.dd1us.de/images/cryst_u.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084981" y="1805541"/>
            <a:ext cx="304800" cy="304800"/>
          </a:xfrm>
          <a:prstGeom prst="rect">
            <a:avLst/>
          </a:prstGeom>
          <a:solidFill>
            <a:schemeClr val="tx1"/>
          </a:solidFill>
          <a:extLst/>
        </p:spPr>
      </p:pic>
      <p:pic>
        <p:nvPicPr>
          <p:cNvPr id="12" name="Picture 10" descr="http://www.dd1us.de/images/cryst_s.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393956" y="1805541"/>
            <a:ext cx="304800" cy="304800"/>
          </a:xfrm>
          <a:prstGeom prst="rect">
            <a:avLst/>
          </a:prstGeom>
          <a:solidFill>
            <a:schemeClr val="tx1"/>
          </a:solidFill>
          <a:extLst/>
        </p:spPr>
      </p:pic>
    </p:spTree>
    <p:extLst>
      <p:ext uri="{BB962C8B-B14F-4D97-AF65-F5344CB8AC3E}">
        <p14:creationId xmlns:p14="http://schemas.microsoft.com/office/powerpoint/2010/main" val="98950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0000"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Grp="1" noChangeArrowheads="1"/>
          </p:cNvSpPr>
          <p:nvPr>
            <p:ph type="title"/>
          </p:nvPr>
        </p:nvSpPr>
        <p:spPr>
          <a:xfrm>
            <a:off x="144463" y="274638"/>
            <a:ext cx="8748017" cy="993775"/>
          </a:xfrm>
          <a:noFill/>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RTTY</a:t>
            </a:r>
          </a:p>
        </p:txBody>
      </p:sp>
      <p:sp>
        <p:nvSpPr>
          <p:cNvPr id="15366" name="Rectangle 3"/>
          <p:cNvSpPr>
            <a:spLocks noGrp="1" noChangeArrowheads="1"/>
          </p:cNvSpPr>
          <p:nvPr>
            <p:ph type="body" idx="1"/>
          </p:nvPr>
        </p:nvSpPr>
        <p:spPr>
          <a:xfrm>
            <a:off x="71438" y="1268760"/>
            <a:ext cx="9072562" cy="5733703"/>
          </a:xfrm>
        </p:spPr>
        <p:txBody>
          <a:bodyPr/>
          <a:lstStyle/>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t>Funkfernschreiben (</a:t>
            </a:r>
            <a:r>
              <a:rPr lang="de-DE" altLang="de-DE" sz="2400" dirty="0" err="1" smtClean="0"/>
              <a:t>radio</a:t>
            </a:r>
            <a:r>
              <a:rPr lang="de-DE" altLang="de-DE" sz="2400" dirty="0" smtClean="0"/>
              <a:t> </a:t>
            </a:r>
            <a:r>
              <a:rPr lang="de-DE" altLang="de-DE" sz="2400" dirty="0" err="1" smtClean="0"/>
              <a:t>teletype</a:t>
            </a:r>
            <a:r>
              <a:rPr lang="de-DE" altLang="de-DE" sz="2400" dirty="0" smtClean="0"/>
              <a:t>, RTTY) ist eine digitale Betriebsart, bei der die Kommunikation zwischen Fernschreibern über Funk durchgeführt wird.</a:t>
            </a: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400" dirty="0" smtClean="0"/>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t>Zeichen werden als  asynchroner serieller Bitstrom  nach dem </a:t>
            </a:r>
            <a:r>
              <a:rPr lang="de-DE" altLang="de-DE" sz="2400" dirty="0" err="1" smtClean="0"/>
              <a:t>Baudot</a:t>
            </a:r>
            <a:r>
              <a:rPr lang="de-DE" altLang="de-DE" sz="2400" dirty="0" smtClean="0"/>
              <a:t>-Code übertragen.</a:t>
            </a: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400" dirty="0" smtClean="0"/>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err="1" smtClean="0"/>
              <a:t>Dig</a:t>
            </a:r>
            <a:r>
              <a:rPr lang="de-DE" altLang="de-DE" sz="2400" dirty="0" smtClean="0"/>
              <a:t>. 0 / 1  mit  45,45 </a:t>
            </a:r>
            <a:r>
              <a:rPr lang="de-DE" altLang="de-DE" sz="2400" dirty="0" err="1" smtClean="0"/>
              <a:t>bit</a:t>
            </a:r>
            <a:r>
              <a:rPr lang="de-DE" altLang="de-DE" sz="2400" dirty="0" smtClean="0"/>
              <a:t>/</a:t>
            </a:r>
            <a:r>
              <a:rPr lang="de-DE" altLang="de-DE" sz="2400" dirty="0" err="1" smtClean="0"/>
              <a:t>sek</a:t>
            </a:r>
            <a:r>
              <a:rPr lang="de-DE" altLang="de-DE" sz="2400" dirty="0" smtClean="0"/>
              <a:t>  auf Kurzwelle </a:t>
            </a:r>
            <a:br>
              <a:rPr lang="de-DE" altLang="de-DE" sz="2400" dirty="0" smtClean="0"/>
            </a:br>
            <a:r>
              <a:rPr lang="de-DE" altLang="de-DE" sz="2400" dirty="0" smtClean="0"/>
              <a:t>mit </a:t>
            </a:r>
            <a:r>
              <a:rPr lang="de-DE" altLang="de-DE" sz="2400" dirty="0" err="1" smtClean="0"/>
              <a:t>Frequenzumtastung</a:t>
            </a:r>
            <a:r>
              <a:rPr lang="de-DE" altLang="de-DE" sz="2400" dirty="0" smtClean="0"/>
              <a:t> 170 Hz </a:t>
            </a:r>
            <a:r>
              <a:rPr lang="de-DE" altLang="de-DE" sz="2400" dirty="0" err="1" smtClean="0"/>
              <a:t>shift</a:t>
            </a:r>
            <a:r>
              <a:rPr lang="de-DE" altLang="de-DE" sz="2400" dirty="0" smtClean="0"/>
              <a:t> (FSK)</a:t>
            </a:r>
            <a:br>
              <a:rPr lang="de-DE" altLang="de-DE" sz="2400" dirty="0" smtClean="0"/>
            </a:br>
            <a:r>
              <a:rPr lang="de-DE" altLang="de-DE" sz="2400" dirty="0" smtClean="0"/>
              <a:t>oder Tonfrequenzen 1275 Hz / 1445 Hz (AFSK)</a:t>
            </a:r>
          </a:p>
          <a:p>
            <a:pPr marL="315913" indent="-315913" eaLnBrk="1" hangingPunct="1">
              <a:spcBef>
                <a:spcPts val="700"/>
              </a:spcBef>
              <a:buClrTx/>
              <a:buSzTx/>
              <a:buFontTx/>
              <a:buNone/>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400" dirty="0" smtClean="0"/>
          </a:p>
        </p:txBody>
      </p:sp>
      <p:pic>
        <p:nvPicPr>
          <p:cNvPr id="5122" name="Picture 2" descr="https://encrypted-tbn3.gstatic.com/images?q=tbn:ANd9GcQCLY_dyCyOwe4uibzFLVmt-Lm-vC00TgMH2Q3KghFKq1JRCh22xA"/>
          <p:cNvPicPr>
            <a:picLocks noChangeAspect="1" noChangeArrowheads="1"/>
          </p:cNvPicPr>
          <p:nvPr/>
        </p:nvPicPr>
        <p:blipFill rotWithShape="1">
          <a:blip r:embed="rId5">
            <a:extLst>
              <a:ext uri="{28A0092B-C50C-407E-A947-70E740481C1C}">
                <a14:useLocalDpi xmlns:a14="http://schemas.microsoft.com/office/drawing/2010/main" val="0"/>
              </a:ext>
            </a:extLst>
          </a:blip>
          <a:srcRect l="13970" t="15005" r="9357" b="11925"/>
          <a:stretch/>
        </p:blipFill>
        <p:spPr bwMode="auto">
          <a:xfrm>
            <a:off x="7236296" y="4221088"/>
            <a:ext cx="1285336" cy="1224952"/>
          </a:xfrm>
          <a:prstGeom prst="rect">
            <a:avLst/>
          </a:prstGeom>
          <a:noFill/>
          <a:extLst>
            <a:ext uri="{909E8E84-426E-40DD-AFC4-6F175D3DCCD1}">
              <a14:hiddenFill xmlns:a14="http://schemas.microsoft.com/office/drawing/2010/main">
                <a:solidFill>
                  <a:srgbClr val="FFFFFF"/>
                </a:solidFill>
              </a14:hiddenFill>
            </a:ext>
          </a:extLst>
        </p:spPr>
      </p:pic>
      <p:pic>
        <p:nvPicPr>
          <p:cNvPr id="2" name="RT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0352" y="5805264"/>
            <a:ext cx="552450" cy="552450"/>
          </a:xfrm>
          <a:prstGeom prst="rect">
            <a:avLst/>
          </a:prstGeom>
        </p:spPr>
      </p:pic>
    </p:spTree>
    <p:extLst>
      <p:ext uri="{BB962C8B-B14F-4D97-AF65-F5344CB8AC3E}">
        <p14:creationId xmlns:p14="http://schemas.microsoft.com/office/powerpoint/2010/main" val="115250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438"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PSK31</a:t>
            </a:r>
          </a:p>
        </p:txBody>
      </p:sp>
      <p:pic>
        <p:nvPicPr>
          <p:cNvPr id="256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1484311"/>
            <a:ext cx="4242935" cy="33932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7" name="Rectangle 4"/>
          <p:cNvSpPr>
            <a:spLocks noChangeArrowheads="1"/>
          </p:cNvSpPr>
          <p:nvPr/>
        </p:nvSpPr>
        <p:spPr bwMode="auto">
          <a:xfrm>
            <a:off x="0" y="1484312"/>
            <a:ext cx="4211960" cy="49690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5913" indent="-315913" eaLnBrk="0" hangingPunct="0">
              <a:spcBef>
                <a:spcPts val="8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3200">
                <a:solidFill>
                  <a:srgbClr val="000000"/>
                </a:solidFill>
                <a:latin typeface="Arial" charset="0"/>
                <a:ea typeface="Lucida Sans Unicode" charset="0"/>
                <a:cs typeface="Lucida Sans Unicode" charset="0"/>
              </a:defRPr>
            </a:lvl1pPr>
            <a:lvl2pPr eaLnBrk="0" hangingPunct="0">
              <a:spcBef>
                <a:spcPts val="7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800">
                <a:solidFill>
                  <a:srgbClr val="000000"/>
                </a:solidFill>
                <a:latin typeface="Arial" charset="0"/>
                <a:ea typeface="Lucida Sans Unicode" charset="0"/>
                <a:cs typeface="Lucida Sans Unicode" charset="0"/>
              </a:defRPr>
            </a:lvl2pPr>
            <a:lvl3pPr eaLnBrk="0" hangingPunct="0">
              <a:spcBef>
                <a:spcPts val="6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400">
                <a:solidFill>
                  <a:srgbClr val="000000"/>
                </a:solidFill>
                <a:latin typeface="Arial" charset="0"/>
                <a:ea typeface="Lucida Sans Unicode" charset="0"/>
                <a:cs typeface="Lucida Sans Unicode" charset="0"/>
              </a:defRPr>
            </a:lvl3pPr>
            <a:lvl4pPr eaLnBrk="0" hangingPunct="0">
              <a:spcBef>
                <a:spcPts val="5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4pPr>
            <a:lvl5pPr eaLnBrk="0" hangingPunct="0">
              <a:spcBef>
                <a:spcPts val="5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9pPr>
          </a:lstStyle>
          <a:p>
            <a:pPr eaLnBrk="1" hangingPunct="1">
              <a:spcBef>
                <a:spcPts val="600"/>
              </a:spcBef>
              <a:buFont typeface="Arial" charset="0"/>
              <a:buChar char="•"/>
            </a:pPr>
            <a:r>
              <a:rPr lang="de-DE" altLang="de-DE" sz="2200" dirty="0">
                <a:solidFill>
                  <a:schemeClr val="tx1"/>
                </a:solidFill>
              </a:rPr>
              <a:t>Ein PC mit Soundkarte und ein Weltempfänger reichen </a:t>
            </a:r>
            <a:r>
              <a:rPr lang="de-DE" altLang="de-DE" sz="2200" dirty="0" smtClean="0">
                <a:solidFill>
                  <a:schemeClr val="tx1"/>
                </a:solidFill>
              </a:rPr>
              <a:t>aus, </a:t>
            </a:r>
            <a:r>
              <a:rPr lang="de-DE" altLang="de-DE" sz="2200" dirty="0">
                <a:solidFill>
                  <a:schemeClr val="tx1"/>
                </a:solidFill>
              </a:rPr>
              <a:t>um auf </a:t>
            </a:r>
            <a:r>
              <a:rPr lang="de-DE" altLang="de-DE" sz="2200" dirty="0" smtClean="0">
                <a:solidFill>
                  <a:schemeClr val="tx1"/>
                </a:solidFill>
              </a:rPr>
              <a:t>Kurzwelle  </a:t>
            </a:r>
            <a:r>
              <a:rPr lang="de-DE" altLang="de-DE" sz="2200" dirty="0">
                <a:solidFill>
                  <a:schemeClr val="tx1"/>
                </a:solidFill>
              </a:rPr>
              <a:t>Fernschreibsignale </a:t>
            </a:r>
            <a:r>
              <a:rPr lang="de-DE" altLang="de-DE" sz="2200" dirty="0" smtClean="0">
                <a:solidFill>
                  <a:schemeClr val="tx1"/>
                </a:solidFill>
              </a:rPr>
              <a:t>im Format PSK31 </a:t>
            </a:r>
            <a:r>
              <a:rPr lang="de-DE" altLang="de-DE" sz="2200" dirty="0">
                <a:solidFill>
                  <a:schemeClr val="tx1"/>
                </a:solidFill>
              </a:rPr>
              <a:t>zu </a:t>
            </a:r>
            <a:r>
              <a:rPr lang="de-DE" altLang="de-DE" sz="2200" dirty="0" smtClean="0">
                <a:solidFill>
                  <a:schemeClr val="tx1"/>
                </a:solidFill>
              </a:rPr>
              <a:t>empfangen und zu dekodieren</a:t>
            </a:r>
            <a:r>
              <a:rPr lang="de-DE" altLang="de-DE" sz="2200" dirty="0">
                <a:solidFill>
                  <a:schemeClr val="tx1"/>
                </a:solidFill>
              </a:rPr>
              <a:t>.</a:t>
            </a:r>
          </a:p>
          <a:p>
            <a:pPr eaLnBrk="1" hangingPunct="1">
              <a:spcBef>
                <a:spcPts val="600"/>
              </a:spcBef>
              <a:buFont typeface="Arial" charset="0"/>
              <a:buChar char="•"/>
            </a:pPr>
            <a:r>
              <a:rPr lang="de-DE" altLang="de-DE" sz="2200" dirty="0">
                <a:solidFill>
                  <a:schemeClr val="tx1"/>
                </a:solidFill>
              </a:rPr>
              <a:t>Mit kleinster </a:t>
            </a:r>
            <a:r>
              <a:rPr lang="de-DE" altLang="de-DE" sz="2200" dirty="0" smtClean="0">
                <a:solidFill>
                  <a:schemeClr val="tx1"/>
                </a:solidFill>
              </a:rPr>
              <a:t>Sendeleistung</a:t>
            </a:r>
            <a:br>
              <a:rPr lang="de-DE" altLang="de-DE" sz="2200" dirty="0" smtClean="0">
                <a:solidFill>
                  <a:schemeClr val="tx1"/>
                </a:solidFill>
              </a:rPr>
            </a:br>
            <a:r>
              <a:rPr lang="de-DE" altLang="de-DE" sz="2200" dirty="0" smtClean="0">
                <a:solidFill>
                  <a:schemeClr val="tx1"/>
                </a:solidFill>
              </a:rPr>
              <a:t>(5 Watt) </a:t>
            </a:r>
            <a:r>
              <a:rPr lang="de-DE" altLang="de-DE" sz="2200" dirty="0">
                <a:solidFill>
                  <a:schemeClr val="tx1"/>
                </a:solidFill>
              </a:rPr>
              <a:t>ist europaweiter Funkverkehr möglich.</a:t>
            </a:r>
          </a:p>
          <a:p>
            <a:pPr eaLnBrk="1" hangingPunct="1">
              <a:spcBef>
                <a:spcPts val="700"/>
              </a:spcBef>
              <a:buFont typeface="Arial" charset="0"/>
              <a:buChar char="•"/>
            </a:pPr>
            <a:r>
              <a:rPr lang="de-DE" altLang="de-DE" sz="2200" dirty="0" smtClean="0">
                <a:solidFill>
                  <a:schemeClr val="tx1"/>
                </a:solidFill>
              </a:rPr>
              <a:t>PSK31 ist eine </a:t>
            </a:r>
            <a:r>
              <a:rPr lang="de-DE" altLang="de-DE" sz="2200" dirty="0">
                <a:solidFill>
                  <a:schemeClr val="tx1"/>
                </a:solidFill>
              </a:rPr>
              <a:t>sehr </a:t>
            </a:r>
            <a:r>
              <a:rPr lang="de-DE" altLang="de-DE" sz="2200" dirty="0" smtClean="0">
                <a:solidFill>
                  <a:schemeClr val="tx1"/>
                </a:solidFill>
              </a:rPr>
              <a:t>einfache, preiswerte, </a:t>
            </a:r>
            <a:r>
              <a:rPr lang="de-DE" altLang="de-DE" sz="2200" dirty="0" err="1" smtClean="0">
                <a:solidFill>
                  <a:schemeClr val="tx1"/>
                </a:solidFill>
              </a:rPr>
              <a:t>störunempfind-liche</a:t>
            </a:r>
            <a:r>
              <a:rPr lang="de-DE" altLang="de-DE" sz="2200" dirty="0" smtClean="0">
                <a:solidFill>
                  <a:schemeClr val="tx1"/>
                </a:solidFill>
              </a:rPr>
              <a:t>, aber auch </a:t>
            </a:r>
            <a:r>
              <a:rPr lang="de-DE" altLang="de-DE" sz="2200" dirty="0">
                <a:solidFill>
                  <a:schemeClr val="tx1"/>
                </a:solidFill>
              </a:rPr>
              <a:t>langsame </a:t>
            </a:r>
            <a:r>
              <a:rPr lang="de-DE" altLang="de-DE" sz="2200" dirty="0" smtClean="0">
                <a:solidFill>
                  <a:schemeClr val="tx1"/>
                </a:solidFill>
              </a:rPr>
              <a:t>Betriebsart (31 </a:t>
            </a:r>
            <a:r>
              <a:rPr lang="de-DE" altLang="de-DE" sz="2200" dirty="0" err="1" smtClean="0">
                <a:solidFill>
                  <a:schemeClr val="tx1"/>
                </a:solidFill>
              </a:rPr>
              <a:t>bit</a:t>
            </a:r>
            <a:r>
              <a:rPr lang="de-DE" altLang="de-DE" sz="2200" dirty="0" smtClean="0">
                <a:solidFill>
                  <a:schemeClr val="tx1"/>
                </a:solidFill>
              </a:rPr>
              <a:t>/</a:t>
            </a:r>
            <a:r>
              <a:rPr lang="de-DE" altLang="de-DE" sz="2200" dirty="0" err="1" smtClean="0">
                <a:solidFill>
                  <a:schemeClr val="tx1"/>
                </a:solidFill>
              </a:rPr>
              <a:t>sek</a:t>
            </a:r>
            <a:r>
              <a:rPr lang="de-DE" altLang="de-DE" sz="2200" dirty="0" smtClean="0">
                <a:solidFill>
                  <a:schemeClr val="tx1"/>
                </a:solidFill>
              </a:rPr>
              <a:t>). </a:t>
            </a:r>
            <a:endParaRPr lang="de-DE" altLang="de-DE" sz="2200" dirty="0">
              <a:solidFill>
                <a:schemeClr val="tx1"/>
              </a:solidFill>
            </a:endParaRPr>
          </a:p>
        </p:txBody>
      </p:sp>
      <p:pic>
        <p:nvPicPr>
          <p:cNvPr id="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9992" y="5085184"/>
            <a:ext cx="2038161" cy="14665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feld 1"/>
          <p:cNvSpPr txBox="1"/>
          <p:nvPr/>
        </p:nvSpPr>
        <p:spPr>
          <a:xfrm>
            <a:off x="6621459" y="5085183"/>
            <a:ext cx="2522541" cy="1200329"/>
          </a:xfrm>
          <a:prstGeom prst="rect">
            <a:avLst/>
          </a:prstGeom>
          <a:noFill/>
        </p:spPr>
        <p:txBody>
          <a:bodyPr wrap="square" rtlCol="0">
            <a:spAutoFit/>
          </a:bodyPr>
          <a:lstStyle/>
          <a:p>
            <a:r>
              <a:rPr lang="de-DE" dirty="0" smtClean="0">
                <a:solidFill>
                  <a:schemeClr val="tx1"/>
                </a:solidFill>
              </a:rPr>
              <a:t>Bei PSK31 erfolgt eine Phasen-</a:t>
            </a:r>
            <a:r>
              <a:rPr lang="de-DE" dirty="0" err="1" smtClean="0">
                <a:solidFill>
                  <a:schemeClr val="tx1"/>
                </a:solidFill>
              </a:rPr>
              <a:t>Umtastung</a:t>
            </a:r>
            <a:r>
              <a:rPr lang="de-DE" dirty="0" smtClean="0">
                <a:solidFill>
                  <a:schemeClr val="tx1"/>
                </a:solidFill>
              </a:rPr>
              <a:t> im Nullpunkt des NF-Signals.</a:t>
            </a:r>
            <a:endParaRPr lang="de-DE" dirty="0">
              <a:solidFill>
                <a:schemeClr val="tx1"/>
              </a:solidFill>
            </a:endParaRPr>
          </a:p>
        </p:txBody>
      </p:sp>
      <p:pic>
        <p:nvPicPr>
          <p:cNvPr id="3" name="PSK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10394" y="5900885"/>
            <a:ext cx="552450" cy="552450"/>
          </a:xfrm>
          <a:prstGeom prst="rect">
            <a:avLst/>
          </a:prstGeom>
        </p:spPr>
      </p:pic>
    </p:spTree>
    <p:extLst>
      <p:ext uri="{BB962C8B-B14F-4D97-AF65-F5344CB8AC3E}">
        <p14:creationId xmlns:p14="http://schemas.microsoft.com/office/powerpoint/2010/main" val="406583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845" fill="hold"/>
                                        <p:tgtEl>
                                          <p:spTgt spid="3"/>
                                        </p:tgtEl>
                                      </p:cBhvr>
                                    </p:cmd>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2"/>
          <p:cNvSpPr>
            <a:spLocks noGrp="1" noChangeArrowheads="1"/>
          </p:cNvSpPr>
          <p:nvPr>
            <p:ph type="title"/>
          </p:nvPr>
        </p:nvSpPr>
        <p:spPr>
          <a:xfrm>
            <a:off x="431800" y="85725"/>
            <a:ext cx="8229600" cy="7778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Packet Radio</a:t>
            </a:r>
          </a:p>
        </p:txBody>
      </p:sp>
      <p:pic>
        <p:nvPicPr>
          <p:cNvPr id="194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5355553"/>
            <a:ext cx="3527251" cy="11690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4" name="Rectangle 5"/>
          <p:cNvSpPr>
            <a:spLocks noChangeArrowheads="1"/>
          </p:cNvSpPr>
          <p:nvPr/>
        </p:nvSpPr>
        <p:spPr bwMode="auto">
          <a:xfrm>
            <a:off x="71438" y="1052736"/>
            <a:ext cx="8821042" cy="5471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9088" indent="-315913" eaLnBrk="0" hangingPunct="0">
              <a:spcBef>
                <a:spcPts val="800"/>
              </a:spcBef>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sz="3200">
                <a:solidFill>
                  <a:srgbClr val="000000"/>
                </a:solidFill>
                <a:latin typeface="Arial" charset="0"/>
                <a:ea typeface="Lucida Sans Unicode" charset="0"/>
                <a:cs typeface="Lucida Sans Unicode" charset="0"/>
              </a:defRPr>
            </a:lvl1pPr>
            <a:lvl2pPr eaLnBrk="0" hangingPunct="0">
              <a:spcBef>
                <a:spcPts val="700"/>
              </a:spcBef>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sz="2800">
                <a:solidFill>
                  <a:srgbClr val="000000"/>
                </a:solidFill>
                <a:latin typeface="Arial" charset="0"/>
                <a:ea typeface="Lucida Sans Unicode" charset="0"/>
                <a:cs typeface="Lucida Sans Unicode" charset="0"/>
              </a:defRPr>
            </a:lvl2pPr>
            <a:lvl3pPr eaLnBrk="0" hangingPunct="0">
              <a:spcBef>
                <a:spcPts val="600"/>
              </a:spcBef>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sz="2400">
                <a:solidFill>
                  <a:srgbClr val="000000"/>
                </a:solidFill>
                <a:latin typeface="Arial" charset="0"/>
                <a:ea typeface="Lucida Sans Unicode" charset="0"/>
                <a:cs typeface="Lucida Sans Unicode" charset="0"/>
              </a:defRPr>
            </a:lvl3pPr>
            <a:lvl4pPr eaLnBrk="0" hangingPunct="0">
              <a:spcBef>
                <a:spcPts val="500"/>
              </a:spcBef>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sz="2000">
                <a:solidFill>
                  <a:srgbClr val="000000"/>
                </a:solidFill>
                <a:latin typeface="Arial" charset="0"/>
                <a:ea typeface="Lucida Sans Unicode" charset="0"/>
                <a:cs typeface="Lucida Sans Unicode" charset="0"/>
              </a:defRPr>
            </a:lvl4pPr>
            <a:lvl5pPr eaLnBrk="0" hangingPunct="0">
              <a:spcBef>
                <a:spcPts val="500"/>
              </a:spcBef>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sz="2000">
                <a:solidFill>
                  <a:srgbClr val="000000"/>
                </a:solidFill>
                <a:latin typeface="Arial" charset="0"/>
                <a:ea typeface="Lucida Sans Unicode" charset="0"/>
                <a:cs typeface="Lucida Sans Unicode" charset="0"/>
              </a:defRPr>
            </a:lvl9pPr>
          </a:lstStyle>
          <a:p>
            <a:pPr marL="346075" indent="-342900" eaLnBrk="1" hangingPunct="1">
              <a:lnSpc>
                <a:spcPct val="90000"/>
              </a:lnSpc>
              <a:spcBef>
                <a:spcPts val="700"/>
              </a:spcBef>
              <a:buClrTx/>
              <a:buFont typeface="Arial" panose="020B0604020202020204" pitchFamily="34" charset="0"/>
              <a:buChar char="•"/>
            </a:pPr>
            <a:r>
              <a:rPr lang="de-DE" altLang="de-DE" sz="2400" dirty="0"/>
              <a:t>Packet Radio ist ein Verfahren zur digitalen Datenübertragung im </a:t>
            </a:r>
            <a:r>
              <a:rPr lang="de-DE" altLang="de-DE" sz="2400" dirty="0" smtClean="0"/>
              <a:t>Amateurfunk. </a:t>
            </a:r>
          </a:p>
          <a:p>
            <a:pPr marL="346075" indent="-342900" eaLnBrk="1" hangingPunct="1">
              <a:lnSpc>
                <a:spcPct val="90000"/>
              </a:lnSpc>
              <a:spcBef>
                <a:spcPts val="700"/>
              </a:spcBef>
              <a:buClrTx/>
              <a:buFont typeface="Arial" panose="020B0604020202020204" pitchFamily="34" charset="0"/>
              <a:buChar char="•"/>
            </a:pPr>
            <a:r>
              <a:rPr lang="de-DE" altLang="de-DE" sz="2400" dirty="0" smtClean="0"/>
              <a:t>Die </a:t>
            </a:r>
            <a:r>
              <a:rPr lang="de-DE" altLang="de-DE" sz="2400" dirty="0"/>
              <a:t>Informationen werden </a:t>
            </a:r>
            <a:r>
              <a:rPr lang="de-DE" altLang="de-DE" sz="2400" dirty="0" smtClean="0"/>
              <a:t>in </a:t>
            </a:r>
            <a:r>
              <a:rPr lang="de-DE" altLang="de-DE" sz="2400" dirty="0"/>
              <a:t>Datenpaketen </a:t>
            </a:r>
            <a:r>
              <a:rPr lang="de-DE" altLang="de-DE" sz="2400" dirty="0" smtClean="0"/>
              <a:t>ausgesendet </a:t>
            </a:r>
            <a:r>
              <a:rPr lang="de-DE" altLang="de-DE" sz="2400" dirty="0"/>
              <a:t>und beim </a:t>
            </a:r>
            <a:r>
              <a:rPr lang="de-DE" altLang="de-DE" sz="2400" dirty="0" smtClean="0"/>
              <a:t>Empfänger </a:t>
            </a:r>
            <a:r>
              <a:rPr lang="de-DE" altLang="de-DE" sz="2400" dirty="0"/>
              <a:t>wieder </a:t>
            </a:r>
            <a:r>
              <a:rPr lang="de-DE" altLang="de-DE" sz="2400" dirty="0" smtClean="0"/>
              <a:t>zusammengesetzt.</a:t>
            </a:r>
          </a:p>
          <a:p>
            <a:pPr marL="346075" indent="-342900" eaLnBrk="1" hangingPunct="1">
              <a:lnSpc>
                <a:spcPct val="90000"/>
              </a:lnSpc>
              <a:spcBef>
                <a:spcPts val="700"/>
              </a:spcBef>
              <a:buClrTx/>
              <a:buFont typeface="Arial" panose="020B0604020202020204" pitchFamily="34" charset="0"/>
              <a:buChar char="•"/>
            </a:pPr>
            <a:r>
              <a:rPr lang="de-DE" altLang="de-DE" sz="2400" dirty="0" smtClean="0"/>
              <a:t>Dadurch </a:t>
            </a:r>
            <a:r>
              <a:rPr lang="de-DE" altLang="de-DE" sz="2400" dirty="0"/>
              <a:t>können Rechner drahtlos und mit automatischer Fehlerkorrektur miteinander kommunizieren.</a:t>
            </a:r>
          </a:p>
          <a:p>
            <a:pPr marL="346075" indent="-342900" eaLnBrk="1" hangingPunct="1">
              <a:lnSpc>
                <a:spcPct val="90000"/>
              </a:lnSpc>
              <a:spcBef>
                <a:spcPts val="700"/>
              </a:spcBef>
              <a:buClrTx/>
              <a:buFont typeface="Arial" panose="020B0604020202020204" pitchFamily="34" charset="0"/>
              <a:buChar char="•"/>
            </a:pPr>
            <a:r>
              <a:rPr lang="de-DE" altLang="de-DE" sz="2400" dirty="0" smtClean="0"/>
              <a:t>Am Anfang standen Übertragungsraten von 1200 </a:t>
            </a:r>
            <a:r>
              <a:rPr lang="de-DE" altLang="de-DE" sz="2400" dirty="0"/>
              <a:t>oder 9600 </a:t>
            </a:r>
            <a:r>
              <a:rPr lang="de-DE" altLang="de-DE" sz="2400" dirty="0" smtClean="0"/>
              <a:t>Baud (</a:t>
            </a:r>
            <a:r>
              <a:rPr lang="de-DE" altLang="de-DE" sz="2400" dirty="0" err="1" smtClean="0"/>
              <a:t>bit</a:t>
            </a:r>
            <a:r>
              <a:rPr lang="de-DE" altLang="de-DE" sz="2400" dirty="0" smtClean="0"/>
              <a:t>/</a:t>
            </a:r>
            <a:r>
              <a:rPr lang="de-DE" altLang="de-DE" sz="2400" dirty="0" err="1" smtClean="0"/>
              <a:t>sek</a:t>
            </a:r>
            <a:r>
              <a:rPr lang="de-DE" altLang="de-DE" sz="2400" dirty="0" smtClean="0"/>
              <a:t>).</a:t>
            </a:r>
          </a:p>
          <a:p>
            <a:pPr marL="346075" indent="-342900" eaLnBrk="1" hangingPunct="1">
              <a:lnSpc>
                <a:spcPct val="90000"/>
              </a:lnSpc>
              <a:spcBef>
                <a:spcPts val="700"/>
              </a:spcBef>
              <a:buClrTx/>
              <a:buFont typeface="Arial" panose="020B0604020202020204" pitchFamily="34" charset="0"/>
              <a:buChar char="•"/>
            </a:pPr>
            <a:r>
              <a:rPr lang="de-DE" altLang="de-DE" sz="2400" dirty="0" smtClean="0"/>
              <a:t>Heute wird es durch ein WLAN-</a:t>
            </a:r>
            <a:br>
              <a:rPr lang="de-DE" altLang="de-DE" sz="2400" dirty="0" smtClean="0"/>
            </a:br>
            <a:r>
              <a:rPr lang="de-DE" altLang="de-DE" sz="2400" dirty="0" smtClean="0"/>
              <a:t>ähnliches Netzwerk mit dem </a:t>
            </a:r>
            <a:br>
              <a:rPr lang="de-DE" altLang="de-DE" sz="2400" dirty="0" smtClean="0"/>
            </a:br>
            <a:r>
              <a:rPr lang="de-DE" altLang="de-DE" sz="2400" dirty="0" smtClean="0"/>
              <a:t>Namen </a:t>
            </a:r>
            <a:r>
              <a:rPr lang="de-DE" altLang="de-DE" sz="2400" dirty="0" err="1" smtClean="0"/>
              <a:t>HamNet</a:t>
            </a:r>
            <a:r>
              <a:rPr lang="de-DE" altLang="de-DE" sz="2400" dirty="0" smtClean="0"/>
              <a:t> ergänzt.</a:t>
            </a:r>
            <a:r>
              <a:rPr lang="de-DE" altLang="de-DE" sz="2000" dirty="0"/>
              <a:t/>
            </a:r>
            <a:br>
              <a:rPr lang="de-DE" altLang="de-DE" sz="2000" dirty="0"/>
            </a:br>
            <a:endParaRPr lang="de-DE" altLang="de-DE" sz="2000" dirty="0"/>
          </a:p>
          <a:p>
            <a:pPr eaLnBrk="1" hangingPunct="1">
              <a:lnSpc>
                <a:spcPct val="90000"/>
              </a:lnSpc>
              <a:spcBef>
                <a:spcPts val="700"/>
              </a:spcBef>
              <a:buClrTx/>
              <a:buFontTx/>
              <a:buNone/>
            </a:pPr>
            <a:endParaRPr lang="de-DE" altLang="de-DE" sz="2000"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3764435"/>
            <a:ext cx="3456384" cy="29354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3950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a:xfrm>
            <a:off x="411163" y="1428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APRS </a:t>
            </a:r>
          </a:p>
        </p:txBody>
      </p:sp>
      <p:sp>
        <p:nvSpPr>
          <p:cNvPr id="22534" name="Rectangle 3"/>
          <p:cNvSpPr>
            <a:spLocks noGrp="1" noChangeArrowheads="1"/>
          </p:cNvSpPr>
          <p:nvPr>
            <p:ph type="body" idx="1"/>
          </p:nvPr>
        </p:nvSpPr>
        <p:spPr>
          <a:xfrm>
            <a:off x="179512" y="1008063"/>
            <a:ext cx="8980363" cy="5532437"/>
          </a:xfrm>
        </p:spPr>
        <p:txBody>
          <a:bodyPr/>
          <a:lstStyle/>
          <a:p>
            <a:pPr marL="315913" indent="-315913" eaLnBrk="1" hangingPunct="1">
              <a:spcBef>
                <a:spcPts val="600"/>
              </a:spcBef>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de-DE" altLang="de-DE" sz="2200" dirty="0" smtClean="0">
                <a:solidFill>
                  <a:schemeClr val="tx1"/>
                </a:solidFill>
              </a:rPr>
              <a:t>Das </a:t>
            </a:r>
            <a:r>
              <a:rPr lang="de-DE" altLang="de-DE" sz="2200" b="1" dirty="0" err="1" smtClean="0">
                <a:solidFill>
                  <a:schemeClr val="tx1"/>
                </a:solidFill>
              </a:rPr>
              <a:t>A</a:t>
            </a:r>
            <a:r>
              <a:rPr lang="de-DE" altLang="de-DE" sz="2200" dirty="0" err="1" smtClean="0">
                <a:solidFill>
                  <a:schemeClr val="tx1"/>
                </a:solidFill>
              </a:rPr>
              <a:t>utomatic</a:t>
            </a:r>
            <a:r>
              <a:rPr lang="de-DE" altLang="de-DE" sz="2200" dirty="0" smtClean="0">
                <a:solidFill>
                  <a:schemeClr val="tx1"/>
                </a:solidFill>
              </a:rPr>
              <a:t> </a:t>
            </a:r>
            <a:r>
              <a:rPr lang="de-DE" altLang="de-DE" sz="2200" b="1" dirty="0" smtClean="0">
                <a:solidFill>
                  <a:schemeClr val="tx1"/>
                </a:solidFill>
              </a:rPr>
              <a:t>P</a:t>
            </a:r>
            <a:r>
              <a:rPr lang="de-DE" altLang="de-DE" sz="2200" dirty="0" smtClean="0">
                <a:solidFill>
                  <a:schemeClr val="tx1"/>
                </a:solidFill>
              </a:rPr>
              <a:t>acket </a:t>
            </a:r>
            <a:r>
              <a:rPr lang="de-DE" altLang="de-DE" sz="2200" b="1" dirty="0" smtClean="0">
                <a:solidFill>
                  <a:schemeClr val="tx1"/>
                </a:solidFill>
              </a:rPr>
              <a:t>R</a:t>
            </a:r>
            <a:r>
              <a:rPr lang="de-DE" altLang="de-DE" sz="2200" dirty="0" smtClean="0">
                <a:solidFill>
                  <a:schemeClr val="tx1"/>
                </a:solidFill>
              </a:rPr>
              <a:t>eporting </a:t>
            </a:r>
            <a:r>
              <a:rPr lang="de-DE" altLang="de-DE" sz="2200" b="1" dirty="0" smtClean="0">
                <a:solidFill>
                  <a:schemeClr val="tx1"/>
                </a:solidFill>
              </a:rPr>
              <a:t>S</a:t>
            </a:r>
            <a:r>
              <a:rPr lang="de-DE" altLang="de-DE" sz="2200" dirty="0" smtClean="0">
                <a:solidFill>
                  <a:schemeClr val="tx1"/>
                </a:solidFill>
              </a:rPr>
              <a:t>ystem (APRS) überträgt: </a:t>
            </a:r>
          </a:p>
          <a:p>
            <a:pPr marL="315913" indent="-315913" eaLnBrk="1" hangingPunct="1">
              <a:spcBef>
                <a:spcPts val="600"/>
              </a:spcBef>
              <a:buFont typeface="Arial"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de-DE" altLang="de-DE" sz="2200" dirty="0" smtClean="0">
                <a:solidFill>
                  <a:schemeClr val="tx1"/>
                </a:solidFill>
              </a:rPr>
              <a:t>Standort, Geschwindigkeit (GPS-Daten)</a:t>
            </a:r>
          </a:p>
          <a:p>
            <a:pPr marL="315913" indent="-315913" eaLnBrk="1" hangingPunct="1">
              <a:spcBef>
                <a:spcPts val="600"/>
              </a:spcBef>
              <a:buFont typeface="Arial"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de-DE" altLang="de-DE" sz="2200" dirty="0" smtClean="0">
                <a:solidFill>
                  <a:schemeClr val="tx1"/>
                </a:solidFill>
              </a:rPr>
              <a:t>Wetterdaten</a:t>
            </a:r>
          </a:p>
          <a:p>
            <a:pPr marL="315913" indent="-315913" eaLnBrk="1" hangingPunct="1">
              <a:spcBef>
                <a:spcPts val="600"/>
              </a:spcBef>
              <a:buFont typeface="Arial"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de-DE" altLang="de-DE" sz="2200" dirty="0" smtClean="0">
                <a:solidFill>
                  <a:schemeClr val="tx1"/>
                </a:solidFill>
              </a:rPr>
              <a:t>Sonstige Messwerte </a:t>
            </a:r>
          </a:p>
          <a:p>
            <a:pPr marL="0" indent="0" eaLnBrk="1" hangingPunct="1">
              <a:spcBef>
                <a:spcPts val="600"/>
              </a:spcBef>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de-DE" altLang="de-DE" sz="2200" dirty="0" smtClean="0">
                <a:solidFill>
                  <a:schemeClr val="tx1"/>
                </a:solidFill>
              </a:rPr>
              <a:t>Damit können über Funk und Internet solche Daten weltweit an eine große Gruppe von Empfangsstationen vermittelt werden.</a:t>
            </a:r>
          </a:p>
          <a:p>
            <a:pPr marL="0" indent="0" eaLnBrk="1" hangingPunct="1">
              <a:spcBef>
                <a:spcPts val="600"/>
              </a:spcBef>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de-DE" altLang="de-DE" sz="2200" dirty="0">
              <a:solidFill>
                <a:schemeClr val="tx1"/>
              </a:solidFill>
            </a:endParaRPr>
          </a:p>
          <a:p>
            <a:pPr marL="0" indent="0" eaLnBrk="1" hangingPunct="1">
              <a:spcBef>
                <a:spcPts val="600"/>
              </a:spcBef>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de-DE" altLang="de-DE" sz="2200" dirty="0">
                <a:solidFill>
                  <a:schemeClr val="tx1"/>
                </a:solidFill>
              </a:rPr>
              <a:t>Die Datenübertragung erfolgt mit 1200 </a:t>
            </a:r>
            <a:r>
              <a:rPr lang="de-DE" altLang="de-DE" sz="2200" dirty="0" smtClean="0">
                <a:solidFill>
                  <a:schemeClr val="tx1"/>
                </a:solidFill>
              </a:rPr>
              <a:t>Baud, </a:t>
            </a:r>
            <a:r>
              <a:rPr lang="de-DE" altLang="de-DE" sz="2200" dirty="0">
                <a:solidFill>
                  <a:schemeClr val="tx1"/>
                </a:solidFill>
              </a:rPr>
              <a:t>meist auf 144.800 </a:t>
            </a:r>
            <a:r>
              <a:rPr lang="de-DE" altLang="de-DE" sz="2200" dirty="0" err="1">
                <a:solidFill>
                  <a:schemeClr val="tx1"/>
                </a:solidFill>
              </a:rPr>
              <a:t>Mhz</a:t>
            </a:r>
            <a:r>
              <a:rPr lang="de-DE" altLang="de-DE" sz="2200" dirty="0">
                <a:solidFill>
                  <a:schemeClr val="tx1"/>
                </a:solidFill>
              </a:rPr>
              <a:t> in Packet Radio (AFSK, </a:t>
            </a:r>
            <a:r>
              <a:rPr lang="de-DE" altLang="de-DE" sz="2200" dirty="0" smtClean="0">
                <a:solidFill>
                  <a:schemeClr val="tx1"/>
                </a:solidFill>
              </a:rPr>
              <a:t>AX.25).</a:t>
            </a:r>
          </a:p>
          <a:p>
            <a:pPr marL="0" indent="0" eaLnBrk="1" hangingPunct="1">
              <a:spcBef>
                <a:spcPts val="600"/>
              </a:spcBef>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de-DE" altLang="de-DE" sz="2200" dirty="0">
              <a:solidFill>
                <a:schemeClr val="tx1"/>
              </a:solidFill>
            </a:endParaRPr>
          </a:p>
          <a:p>
            <a:pPr marL="0" indent="0" eaLnBrk="1" hangingPunct="1">
              <a:spcBef>
                <a:spcPts val="600"/>
              </a:spcBef>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de-DE" altLang="de-DE" sz="2200" dirty="0" smtClean="0">
                <a:solidFill>
                  <a:schemeClr val="tx1"/>
                </a:solidFill>
              </a:rPr>
              <a:t>Mittels APRS können beispielsweise Fahrzeug-, Ballon- und Satellitentrackingsysteme realisiert werden.</a:t>
            </a:r>
          </a:p>
          <a:p>
            <a:pPr marL="0" indent="0" eaLnBrk="1" hangingPunct="1">
              <a:spcBef>
                <a:spcPts val="600"/>
              </a:spcBef>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de-DE" altLang="de-DE" sz="2200" dirty="0">
              <a:solidFill>
                <a:schemeClr val="tx1"/>
              </a:solidFill>
            </a:endParaRPr>
          </a:p>
          <a:p>
            <a:pPr marL="0" indent="0" eaLnBrk="1" hangingPunct="1">
              <a:spcBef>
                <a:spcPts val="600"/>
              </a:spcBef>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de-DE" altLang="de-DE" sz="2200" dirty="0" smtClean="0">
                <a:solidFill>
                  <a:schemeClr val="tx1"/>
                </a:solidFill>
              </a:rPr>
              <a:t>APRS ist auch insbesondere in Notfunknetzen sehr hilfreich.</a:t>
            </a:r>
          </a:p>
        </p:txBody>
      </p:sp>
    </p:spTree>
    <p:extLst>
      <p:ext uri="{BB962C8B-B14F-4D97-AF65-F5344CB8AC3E}">
        <p14:creationId xmlns:p14="http://schemas.microsoft.com/office/powerpoint/2010/main" val="402782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Grp="1" noChangeArrowheads="1"/>
          </p:cNvSpPr>
          <p:nvPr>
            <p:ph type="title"/>
          </p:nvPr>
        </p:nvSpPr>
        <p:spPr>
          <a:xfrm>
            <a:off x="457200" y="274638"/>
            <a:ext cx="8229600" cy="993775"/>
          </a:xfrm>
          <a:noFill/>
        </p:spPr>
        <p:txBody>
          <a:bodyPr lIns="91440" tIns="45720" rIns="91440" bIns="4572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     </a:t>
            </a:r>
            <a:r>
              <a:rPr lang="de-DE" altLang="de-DE" dirty="0" err="1" smtClean="0"/>
              <a:t>EchoLink</a:t>
            </a:r>
            <a:r>
              <a:rPr lang="de-DE" altLang="de-DE" dirty="0" smtClean="0"/>
              <a:t>   (VoIP)</a:t>
            </a:r>
          </a:p>
        </p:txBody>
      </p:sp>
      <p:sp>
        <p:nvSpPr>
          <p:cNvPr id="16390" name="Rectangle 3"/>
          <p:cNvSpPr>
            <a:spLocks noGrp="1" noChangeArrowheads="1"/>
          </p:cNvSpPr>
          <p:nvPr>
            <p:ph type="body" idx="1"/>
          </p:nvPr>
        </p:nvSpPr>
        <p:spPr>
          <a:xfrm>
            <a:off x="251521" y="1556792"/>
            <a:ext cx="8208912" cy="4669383"/>
          </a:xfrm>
        </p:spPr>
        <p:txBody>
          <a:bodyPr/>
          <a:lstStyle/>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Jeder lizenzierte Funkamateur kann sich per </a:t>
            </a:r>
            <a:r>
              <a:rPr lang="de-DE" altLang="de-DE" sz="2400" dirty="0" err="1" smtClean="0">
                <a:solidFill>
                  <a:schemeClr val="tx1"/>
                </a:solidFill>
              </a:rPr>
              <a:t>EchoLink</a:t>
            </a:r>
            <a:r>
              <a:rPr lang="de-DE" altLang="de-DE" sz="2400" dirty="0" smtClean="0">
                <a:solidFill>
                  <a:schemeClr val="tx1"/>
                </a:solidFill>
              </a:rPr>
              <a:t> über Funk ins Internet und darüber mit einem anderen Funkamateur verbinden.</a:t>
            </a: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So kann man von zu Hause oder aus dem Auto weltweite Sprach- und Datenkontakte aufbauen.</a:t>
            </a: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Über das Internet können </a:t>
            </a:r>
            <a:br>
              <a:rPr lang="de-DE" altLang="de-DE" sz="2400" dirty="0" smtClean="0">
                <a:solidFill>
                  <a:schemeClr val="tx1"/>
                </a:solidFill>
              </a:rPr>
            </a:br>
            <a:r>
              <a:rPr lang="de-DE" altLang="de-DE" sz="2400" dirty="0" smtClean="0">
                <a:solidFill>
                  <a:schemeClr val="tx1"/>
                </a:solidFill>
              </a:rPr>
              <a:t>so auch beliebig weit von-</a:t>
            </a:r>
            <a:br>
              <a:rPr lang="de-DE" altLang="de-DE" sz="2400" dirty="0" smtClean="0">
                <a:solidFill>
                  <a:schemeClr val="tx1"/>
                </a:solidFill>
              </a:rPr>
            </a:br>
            <a:r>
              <a:rPr lang="de-DE" altLang="de-DE" sz="2400" dirty="0" smtClean="0">
                <a:solidFill>
                  <a:schemeClr val="tx1"/>
                </a:solidFill>
              </a:rPr>
              <a:t>einander entfernte Relais-</a:t>
            </a:r>
            <a:br>
              <a:rPr lang="de-DE" altLang="de-DE" sz="2400" dirty="0" smtClean="0">
                <a:solidFill>
                  <a:schemeClr val="tx1"/>
                </a:solidFill>
              </a:rPr>
            </a:br>
            <a:r>
              <a:rPr lang="de-DE" altLang="de-DE" sz="2400" dirty="0" smtClean="0">
                <a:solidFill>
                  <a:schemeClr val="tx1"/>
                </a:solidFill>
              </a:rPr>
              <a:t>funkstellen miteinander </a:t>
            </a:r>
            <a:br>
              <a:rPr lang="de-DE" altLang="de-DE" sz="2400" dirty="0" smtClean="0">
                <a:solidFill>
                  <a:schemeClr val="tx1"/>
                </a:solidFill>
              </a:rPr>
            </a:br>
            <a:r>
              <a:rPr lang="de-DE" altLang="de-DE" sz="2400" dirty="0" smtClean="0">
                <a:solidFill>
                  <a:schemeClr val="tx1"/>
                </a:solidFill>
              </a:rPr>
              <a:t>verknüpft werden.</a:t>
            </a:r>
          </a:p>
        </p:txBody>
      </p:sp>
      <p:pic>
        <p:nvPicPr>
          <p:cNvPr id="3074" name="Picture 2" descr="http://www.dd1us.de/images/echolink%20vor%20weltkugel.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91586"/>
            <a:ext cx="1905000" cy="1209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717032"/>
            <a:ext cx="4055054" cy="2719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8815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a:xfrm>
            <a:off x="457200" y="431800"/>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Fragestellungen</a:t>
            </a:r>
          </a:p>
        </p:txBody>
      </p:sp>
      <p:sp>
        <p:nvSpPr>
          <p:cNvPr id="3078" name="Rectangle 3"/>
          <p:cNvSpPr>
            <a:spLocks noGrp="1" noChangeArrowheads="1"/>
          </p:cNvSpPr>
          <p:nvPr>
            <p:ph type="body" idx="1"/>
          </p:nvPr>
        </p:nvSpPr>
        <p:spPr>
          <a:xfrm>
            <a:off x="1008063" y="1727200"/>
            <a:ext cx="7427912" cy="5734050"/>
          </a:xfrm>
        </p:spPr>
        <p:txBody>
          <a:bodyPr/>
          <a:lstStyle/>
          <a:p>
            <a:pPr marL="315913" indent="-315913" eaLnBrk="1" hangingPunct="1">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dirty="0" smtClean="0"/>
              <a:t>Was ist Amateurfunk ?</a:t>
            </a:r>
          </a:p>
          <a:p>
            <a:pPr marL="315913" indent="-315913" eaLnBrk="1" hangingPunct="1">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dirty="0" smtClean="0"/>
              <a:t>Wozu ist das gut ?</a:t>
            </a:r>
          </a:p>
          <a:p>
            <a:pPr marL="315913" indent="-315913" eaLnBrk="1" hangingPunct="1">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dirty="0" smtClean="0"/>
              <a:t>Was kann man damit alles machen ?</a:t>
            </a:r>
          </a:p>
          <a:p>
            <a:pPr marL="315913" indent="-315913" eaLnBrk="1" hangingPunct="1">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dirty="0" smtClean="0"/>
              <a:t>Wann darf ich selber funken  ?</a:t>
            </a:r>
          </a:p>
          <a:p>
            <a:pPr marL="315913" indent="-315913">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dirty="0"/>
              <a:t>Wie weit kann ich funken ?</a:t>
            </a:r>
          </a:p>
          <a:p>
            <a:pPr marL="315913" indent="-315913" eaLnBrk="1" hangingPunct="1">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dirty="0" smtClean="0"/>
              <a:t>Was braucht man dazu ?</a:t>
            </a:r>
          </a:p>
          <a:p>
            <a:pPr marL="315913" indent="-315913" eaLnBrk="1" hangingPunct="1">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dirty="0" smtClean="0"/>
              <a:t>Was ist Amateurfunk über Satelliten ?</a:t>
            </a:r>
          </a:p>
          <a:p>
            <a:pPr marL="315913" indent="-315913" eaLnBrk="1" hangingPunct="1">
              <a:buClrTx/>
              <a:buFontTx/>
              <a:buNone/>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dirty="0" smtClean="0"/>
          </a:p>
          <a:p>
            <a:pPr marL="315913" indent="-315913" eaLnBrk="1" hangingPunct="1">
              <a:buClrTx/>
              <a:buFontTx/>
              <a:buNone/>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dirty="0" smtClean="0"/>
          </a:p>
          <a:p>
            <a:pPr marL="315913" indent="-315913" eaLnBrk="1" hangingPunct="1">
              <a:buClrTx/>
              <a:buFontTx/>
              <a:buNone/>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dirty="0" smtClean="0"/>
          </a:p>
          <a:p>
            <a:pPr marL="315913" indent="-315913" eaLnBrk="1" hangingPunct="1">
              <a:spcBef>
                <a:spcPts val="600"/>
              </a:spcBef>
              <a:buClrTx/>
              <a:buFontTx/>
              <a:buNone/>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t>.</a:t>
            </a:r>
          </a:p>
        </p:txBody>
      </p:sp>
    </p:spTree>
    <p:extLst>
      <p:ext uri="{BB962C8B-B14F-4D97-AF65-F5344CB8AC3E}">
        <p14:creationId xmlns:p14="http://schemas.microsoft.com/office/powerpoint/2010/main" val="186034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SSTV (Slow Scan Television) </a:t>
            </a:r>
          </a:p>
        </p:txBody>
      </p:sp>
      <p:sp>
        <p:nvSpPr>
          <p:cNvPr id="27654" name="Rectangle 3"/>
          <p:cNvSpPr>
            <a:spLocks noGrp="1" noChangeArrowheads="1"/>
          </p:cNvSpPr>
          <p:nvPr>
            <p:ph type="body" idx="1"/>
          </p:nvPr>
        </p:nvSpPr>
        <p:spPr>
          <a:xfrm>
            <a:off x="250825" y="1557338"/>
            <a:ext cx="3385071" cy="5199062"/>
          </a:xfrm>
        </p:spPr>
        <p:txBody>
          <a:bodyPr/>
          <a:lstStyle/>
          <a:p>
            <a:pPr marL="315913" indent="-315913" eaLnBrk="1" hangingPunct="1">
              <a:lnSpc>
                <a:spcPct val="80000"/>
              </a:lnSpc>
              <a:spcBef>
                <a:spcPts val="6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200" dirty="0" smtClean="0">
                <a:solidFill>
                  <a:schemeClr val="tx1"/>
                </a:solidFill>
              </a:rPr>
              <a:t>Bei dem SSTV (Slow Scan TV) Verfahren werden Bilder in ca. 8 Sekunden übertragen.</a:t>
            </a:r>
          </a:p>
          <a:p>
            <a:pPr marL="315913" indent="-315913">
              <a:lnSpc>
                <a:spcPct val="80000"/>
              </a:lnSpc>
              <a:spcBef>
                <a:spcPts val="6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200" dirty="0" smtClean="0">
              <a:solidFill>
                <a:schemeClr val="tx1"/>
              </a:solidFill>
            </a:endParaRPr>
          </a:p>
          <a:p>
            <a:pPr marL="315913" indent="-315913">
              <a:lnSpc>
                <a:spcPct val="80000"/>
              </a:lnSpc>
              <a:spcBef>
                <a:spcPts val="6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200" dirty="0" smtClean="0">
                <a:solidFill>
                  <a:schemeClr val="tx1"/>
                </a:solidFill>
              </a:rPr>
              <a:t>Ein PC mit geeigneter Software dekodiert das Empfangssignal eines einfachen  Weltempfängers und stellt die Bilder dar.</a:t>
            </a:r>
          </a:p>
          <a:p>
            <a:pPr marL="315913" indent="-315913">
              <a:lnSpc>
                <a:spcPct val="80000"/>
              </a:lnSpc>
              <a:spcBef>
                <a:spcPts val="6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200" dirty="0" smtClean="0">
              <a:solidFill>
                <a:schemeClr val="tx1"/>
              </a:solidFill>
            </a:endParaRPr>
          </a:p>
          <a:p>
            <a:pPr marL="315913" indent="-315913">
              <a:lnSpc>
                <a:spcPct val="80000"/>
              </a:lnSpc>
              <a:spcBef>
                <a:spcPts val="6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200" dirty="0" smtClean="0">
                <a:solidFill>
                  <a:schemeClr val="tx1"/>
                </a:solidFill>
              </a:rPr>
              <a:t>Ersetzt man den Empfänger durch ein Funkgerät, so kann man auch selbst Bilder weltweit versenden.</a:t>
            </a:r>
            <a:endParaRPr lang="de-DE" altLang="de-DE" sz="2200" dirty="0" smtClean="0">
              <a:solidFill>
                <a:srgbClr val="0000FF"/>
              </a:solidFill>
            </a:endParaRPr>
          </a:p>
        </p:txBody>
      </p:sp>
      <p:pic>
        <p:nvPicPr>
          <p:cNvPr id="2765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1916832"/>
            <a:ext cx="5328717" cy="39128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SST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4368" y="6093296"/>
            <a:ext cx="552450" cy="552450"/>
          </a:xfrm>
          <a:prstGeom prst="rect">
            <a:avLst/>
          </a:prstGeom>
        </p:spPr>
      </p:pic>
    </p:spTree>
    <p:extLst>
      <p:ext uri="{BB962C8B-B14F-4D97-AF65-F5344CB8AC3E}">
        <p14:creationId xmlns:p14="http://schemas.microsoft.com/office/powerpoint/2010/main" val="329253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8128"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Amateur-Fernsehen  (</a:t>
            </a:r>
            <a:r>
              <a:rPr lang="de-DE" altLang="de-DE" sz="2800" dirty="0" smtClean="0"/>
              <a:t> </a:t>
            </a:r>
            <a:r>
              <a:rPr lang="de-DE" altLang="de-DE" dirty="0" smtClean="0"/>
              <a:t>ATV )</a:t>
            </a:r>
          </a:p>
        </p:txBody>
      </p:sp>
      <p:sp>
        <p:nvSpPr>
          <p:cNvPr id="29702" name="Rectangle 3"/>
          <p:cNvSpPr>
            <a:spLocks noGrp="1" noChangeArrowheads="1"/>
          </p:cNvSpPr>
          <p:nvPr>
            <p:ph type="body" idx="1"/>
          </p:nvPr>
        </p:nvSpPr>
        <p:spPr>
          <a:xfrm>
            <a:off x="457200" y="1600200"/>
            <a:ext cx="8507288" cy="5069160"/>
          </a:xfrm>
        </p:spPr>
        <p:txBody>
          <a:bodyPr/>
          <a:lstStyle/>
          <a:p>
            <a:pPr marL="315913" indent="-315913" eaLnBrk="1" hangingPunct="1">
              <a:lnSpc>
                <a:spcPct val="90000"/>
              </a:lnSpc>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Funkamateure betreiben eigene Fernsehsender und Umsetzer, um sich nicht nur gegenseitig zu sprechen, sondern auch zu sehen.</a:t>
            </a:r>
          </a:p>
          <a:p>
            <a:pPr marL="315913" indent="-315913" eaLnBrk="1" hangingPunct="1">
              <a:lnSpc>
                <a:spcPct val="90000"/>
              </a:lnSpc>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Verwendet werden dem kommerziellen </a:t>
            </a:r>
            <a:br>
              <a:rPr lang="de-DE" altLang="de-DE" sz="2400" dirty="0" smtClean="0">
                <a:solidFill>
                  <a:schemeClr val="tx1"/>
                </a:solidFill>
              </a:rPr>
            </a:br>
            <a:r>
              <a:rPr lang="de-DE" altLang="de-DE" sz="2400" dirty="0" smtClean="0">
                <a:solidFill>
                  <a:schemeClr val="tx1"/>
                </a:solidFill>
              </a:rPr>
              <a:t>Fernsehen ähnliche Formate (analog </a:t>
            </a:r>
            <a:br>
              <a:rPr lang="de-DE" altLang="de-DE" sz="2400" dirty="0" smtClean="0">
                <a:solidFill>
                  <a:schemeClr val="tx1"/>
                </a:solidFill>
              </a:rPr>
            </a:br>
            <a:r>
              <a:rPr lang="de-DE" altLang="de-DE" sz="2400" dirty="0" smtClean="0">
                <a:solidFill>
                  <a:schemeClr val="tx1"/>
                </a:solidFill>
              </a:rPr>
              <a:t>oder digital), so dass kommerzielle </a:t>
            </a:r>
            <a:br>
              <a:rPr lang="de-DE" altLang="de-DE" sz="2400" dirty="0" smtClean="0">
                <a:solidFill>
                  <a:schemeClr val="tx1"/>
                </a:solidFill>
              </a:rPr>
            </a:br>
            <a:r>
              <a:rPr lang="de-DE" altLang="de-DE" sz="2400" dirty="0" smtClean="0">
                <a:solidFill>
                  <a:schemeClr val="tx1"/>
                </a:solidFill>
              </a:rPr>
              <a:t>Komponenten verwendet werden können.</a:t>
            </a:r>
          </a:p>
          <a:p>
            <a:pPr marL="315913" indent="-315913" eaLnBrk="1" hangingPunct="1">
              <a:lnSpc>
                <a:spcPct val="90000"/>
              </a:lnSpc>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Der Inhalt der Sendungen beschränkt sich auf technische und persönliche Themen.</a:t>
            </a:r>
          </a:p>
          <a:p>
            <a:pPr marL="315913" indent="-315913" eaLnBrk="1" hangingPunct="1">
              <a:lnSpc>
                <a:spcPct val="90000"/>
              </a:lnSpc>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Im Raum Freiburg gibt es ATV-Umsetzer </a:t>
            </a:r>
            <a:br>
              <a:rPr lang="de-DE" altLang="de-DE" sz="2400" dirty="0" smtClean="0">
                <a:solidFill>
                  <a:schemeClr val="tx1"/>
                </a:solidFill>
              </a:rPr>
            </a:br>
            <a:r>
              <a:rPr lang="de-DE" altLang="de-DE" sz="2400" dirty="0" smtClean="0">
                <a:solidFill>
                  <a:schemeClr val="tx1"/>
                </a:solidFill>
              </a:rPr>
              <a:t>auf dem Kaiserstuhl, auf dem Kandel </a:t>
            </a:r>
            <a:br>
              <a:rPr lang="de-DE" altLang="de-DE" sz="2400" dirty="0" smtClean="0">
                <a:solidFill>
                  <a:schemeClr val="tx1"/>
                </a:solidFill>
              </a:rPr>
            </a:br>
            <a:r>
              <a:rPr lang="de-DE" altLang="de-DE" sz="2400" dirty="0" smtClean="0">
                <a:solidFill>
                  <a:schemeClr val="tx1"/>
                </a:solidFill>
              </a:rPr>
              <a:t>und bald auch auf dem Hochblauen.</a:t>
            </a:r>
            <a:endParaRPr lang="de-DE" altLang="de-DE" sz="2400" b="1" dirty="0" smtClean="0">
              <a:solidFill>
                <a:schemeClr val="tx1"/>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3578" y="4797152"/>
            <a:ext cx="1849699" cy="1466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2551964"/>
            <a:ext cx="2043718" cy="1532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144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Ballon - Missionen</a:t>
            </a:r>
          </a:p>
        </p:txBody>
      </p:sp>
      <p:sp>
        <p:nvSpPr>
          <p:cNvPr id="31750" name="Rectangle 3"/>
          <p:cNvSpPr>
            <a:spLocks noGrp="1" noChangeArrowheads="1"/>
          </p:cNvSpPr>
          <p:nvPr>
            <p:ph type="body" idx="1"/>
          </p:nvPr>
        </p:nvSpPr>
        <p:spPr>
          <a:xfrm>
            <a:off x="251520" y="1347788"/>
            <a:ext cx="4320480" cy="5249564"/>
          </a:xfrm>
        </p:spPr>
        <p:txBody>
          <a:bodyPr/>
          <a:lstStyle/>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400" dirty="0" smtClean="0">
              <a:solidFill>
                <a:schemeClr val="tx1"/>
              </a:solidFill>
            </a:endParaRP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Richtungs- und Höhendaten verfolgen (GPS basierend)</a:t>
            </a: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400" dirty="0">
              <a:solidFill>
                <a:schemeClr val="tx1"/>
              </a:solidFill>
            </a:endParaRP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Wetter- </a:t>
            </a:r>
            <a:r>
              <a:rPr lang="de-DE" altLang="de-DE" sz="2400" dirty="0">
                <a:solidFill>
                  <a:schemeClr val="tx1"/>
                </a:solidFill>
              </a:rPr>
              <a:t>und Umweltdaten empfangen und </a:t>
            </a:r>
            <a:r>
              <a:rPr lang="de-DE" altLang="de-DE" sz="2400" dirty="0" smtClean="0">
                <a:solidFill>
                  <a:schemeClr val="tx1"/>
                </a:solidFill>
              </a:rPr>
              <a:t>analysieren</a:t>
            </a: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400" dirty="0">
              <a:solidFill>
                <a:schemeClr val="tx1"/>
              </a:solidFill>
            </a:endParaRP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Kamerabilder live aus 30.000 m Höhe sehen</a:t>
            </a: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800" dirty="0" smtClean="0">
              <a:solidFill>
                <a:schemeClr val="tx1"/>
              </a:solidFill>
            </a:endParaRPr>
          </a:p>
        </p:txBody>
      </p:sp>
      <p:pic>
        <p:nvPicPr>
          <p:cNvPr id="317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90722"/>
            <a:ext cx="4321175" cy="25970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077072"/>
            <a:ext cx="4321175" cy="213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091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Ballon - Missionen</a:t>
            </a:r>
          </a:p>
        </p:txBody>
      </p:sp>
      <p:sp>
        <p:nvSpPr>
          <p:cNvPr id="33798" name="Rectangle 3"/>
          <p:cNvSpPr>
            <a:spLocks noChangeArrowheads="1"/>
          </p:cNvSpPr>
          <p:nvPr/>
        </p:nvSpPr>
        <p:spPr bwMode="auto">
          <a:xfrm>
            <a:off x="323850" y="1557338"/>
            <a:ext cx="3095625"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5913" indent="-315913" eaLnBrk="0" hangingPunct="0">
              <a:spcBef>
                <a:spcPts val="8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3200">
                <a:solidFill>
                  <a:srgbClr val="000000"/>
                </a:solidFill>
                <a:latin typeface="Arial" charset="0"/>
                <a:ea typeface="Lucida Sans Unicode" charset="0"/>
                <a:cs typeface="Lucida Sans Unicode" charset="0"/>
              </a:defRPr>
            </a:lvl1pPr>
            <a:lvl2pPr marL="715963" indent="-258763" eaLnBrk="0" hangingPunct="0">
              <a:spcBef>
                <a:spcPts val="7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800">
                <a:solidFill>
                  <a:srgbClr val="000000"/>
                </a:solidFill>
                <a:latin typeface="Arial" charset="0"/>
                <a:ea typeface="Lucida Sans Unicode" charset="0"/>
                <a:cs typeface="Lucida Sans Unicode" charset="0"/>
              </a:defRPr>
            </a:lvl2pPr>
            <a:lvl3pPr eaLnBrk="0" hangingPunct="0">
              <a:spcBef>
                <a:spcPts val="6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400">
                <a:solidFill>
                  <a:srgbClr val="000000"/>
                </a:solidFill>
                <a:latin typeface="Arial" charset="0"/>
                <a:ea typeface="Lucida Sans Unicode" charset="0"/>
                <a:cs typeface="Lucida Sans Unicode" charset="0"/>
              </a:defRPr>
            </a:lvl3pPr>
            <a:lvl4pPr eaLnBrk="0" hangingPunct="0">
              <a:spcBef>
                <a:spcPts val="5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4pPr>
            <a:lvl5pPr eaLnBrk="0" hangingPunct="0">
              <a:spcBef>
                <a:spcPts val="5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9pPr>
          </a:lstStyle>
          <a:p>
            <a:pPr eaLnBrk="1" hangingPunct="1">
              <a:spcBef>
                <a:spcPts val="700"/>
              </a:spcBef>
              <a:buFont typeface="Arial" charset="0"/>
              <a:buChar char="•"/>
            </a:pPr>
            <a:r>
              <a:rPr lang="de-DE" altLang="de-DE" sz="2800" dirty="0">
                <a:solidFill>
                  <a:schemeClr val="tx1"/>
                </a:solidFill>
              </a:rPr>
              <a:t>Die Hardware :</a:t>
            </a:r>
          </a:p>
          <a:p>
            <a:pPr lvl="1" eaLnBrk="1" hangingPunct="1">
              <a:spcBef>
                <a:spcPts val="600"/>
              </a:spcBef>
              <a:buFont typeface="Arial" charset="0"/>
              <a:buChar char="–"/>
            </a:pPr>
            <a:r>
              <a:rPr lang="de-DE" altLang="de-DE" sz="2400" dirty="0">
                <a:solidFill>
                  <a:schemeClr val="tx1"/>
                </a:solidFill>
              </a:rPr>
              <a:t>Ballon</a:t>
            </a:r>
          </a:p>
          <a:p>
            <a:pPr lvl="1" eaLnBrk="1" hangingPunct="1">
              <a:spcBef>
                <a:spcPts val="600"/>
              </a:spcBef>
              <a:buFont typeface="Arial" charset="0"/>
              <a:buChar char="–"/>
            </a:pPr>
            <a:r>
              <a:rPr lang="de-DE" altLang="de-DE" sz="2400" dirty="0" smtClean="0">
                <a:solidFill>
                  <a:schemeClr val="tx1"/>
                </a:solidFill>
              </a:rPr>
              <a:t>Funkgerät</a:t>
            </a:r>
            <a:endParaRPr lang="de-DE" altLang="de-DE" sz="2400" dirty="0">
              <a:solidFill>
                <a:schemeClr val="tx1"/>
              </a:solidFill>
            </a:endParaRPr>
          </a:p>
          <a:p>
            <a:pPr lvl="1" eaLnBrk="1" hangingPunct="1">
              <a:spcBef>
                <a:spcPts val="600"/>
              </a:spcBef>
              <a:buFont typeface="Arial" charset="0"/>
              <a:buChar char="–"/>
            </a:pPr>
            <a:r>
              <a:rPr lang="de-DE" altLang="de-DE" sz="2400" dirty="0">
                <a:solidFill>
                  <a:schemeClr val="tx1"/>
                </a:solidFill>
              </a:rPr>
              <a:t>Antenne</a:t>
            </a:r>
          </a:p>
          <a:p>
            <a:pPr lvl="1" eaLnBrk="1" hangingPunct="1">
              <a:spcBef>
                <a:spcPts val="600"/>
              </a:spcBef>
              <a:buFont typeface="Arial" charset="0"/>
              <a:buChar char="–"/>
            </a:pPr>
            <a:r>
              <a:rPr lang="de-DE" altLang="de-DE" sz="2400" dirty="0">
                <a:solidFill>
                  <a:schemeClr val="tx1"/>
                </a:solidFill>
              </a:rPr>
              <a:t>Batterie</a:t>
            </a:r>
          </a:p>
          <a:p>
            <a:pPr lvl="1" eaLnBrk="1" hangingPunct="1">
              <a:spcBef>
                <a:spcPts val="600"/>
              </a:spcBef>
              <a:buFont typeface="Arial" charset="0"/>
              <a:buChar char="–"/>
            </a:pPr>
            <a:r>
              <a:rPr lang="de-DE" altLang="de-DE" sz="2400" dirty="0">
                <a:solidFill>
                  <a:schemeClr val="tx1"/>
                </a:solidFill>
              </a:rPr>
              <a:t>Steuerung</a:t>
            </a:r>
          </a:p>
          <a:p>
            <a:pPr lvl="1" eaLnBrk="1" hangingPunct="1">
              <a:spcBef>
                <a:spcPts val="600"/>
              </a:spcBef>
              <a:buFont typeface="Arial" charset="0"/>
              <a:buChar char="–"/>
            </a:pPr>
            <a:r>
              <a:rPr lang="de-DE" altLang="de-DE" sz="2400" dirty="0">
                <a:solidFill>
                  <a:schemeClr val="tx1"/>
                </a:solidFill>
              </a:rPr>
              <a:t>GPS-Empfänger</a:t>
            </a:r>
          </a:p>
          <a:p>
            <a:pPr lvl="1" eaLnBrk="1" hangingPunct="1">
              <a:spcBef>
                <a:spcPts val="600"/>
              </a:spcBef>
              <a:buFont typeface="Arial" charset="0"/>
              <a:buChar char="–"/>
            </a:pPr>
            <a:r>
              <a:rPr lang="de-DE" altLang="de-DE" sz="2400" dirty="0">
                <a:solidFill>
                  <a:schemeClr val="tx1"/>
                </a:solidFill>
              </a:rPr>
              <a:t>RADAR-    </a:t>
            </a:r>
            <a:r>
              <a:rPr lang="de-DE" altLang="de-DE" sz="2400" dirty="0" smtClean="0">
                <a:solidFill>
                  <a:schemeClr val="tx1"/>
                </a:solidFill>
              </a:rPr>
              <a:t>Reflektor</a:t>
            </a:r>
            <a:endParaRPr lang="de-DE" altLang="de-DE" sz="2400" dirty="0">
              <a:solidFill>
                <a:schemeClr val="tx1"/>
              </a:solidFill>
            </a:endParaRPr>
          </a:p>
          <a:p>
            <a:pPr lvl="1" eaLnBrk="1" hangingPunct="1">
              <a:spcBef>
                <a:spcPts val="600"/>
              </a:spcBef>
              <a:buClrTx/>
              <a:buFontTx/>
              <a:buNone/>
            </a:pPr>
            <a:endParaRPr lang="de-DE" altLang="de-DE" sz="2400" dirty="0"/>
          </a:p>
        </p:txBody>
      </p:sp>
      <p:pic>
        <p:nvPicPr>
          <p:cNvPr id="337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188" y="1306513"/>
            <a:ext cx="6048375" cy="5389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9392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Ballon - Missionen</a:t>
            </a:r>
          </a:p>
        </p:txBody>
      </p:sp>
      <p:sp>
        <p:nvSpPr>
          <p:cNvPr id="32774" name="Rectangle 3"/>
          <p:cNvSpPr>
            <a:spLocks noGrp="1" noChangeArrowheads="1"/>
          </p:cNvSpPr>
          <p:nvPr>
            <p:ph type="body" idx="1"/>
          </p:nvPr>
        </p:nvSpPr>
        <p:spPr>
          <a:xfrm>
            <a:off x="395536" y="1196751"/>
            <a:ext cx="8646959" cy="5446937"/>
          </a:xfrm>
        </p:spPr>
        <p:txBody>
          <a:bodyPr/>
          <a:lstStyle/>
          <a:p>
            <a:pPr marL="0" indent="0" eaLnBrk="1" hangingPunct="1">
              <a:spcBef>
                <a:spcPts val="700"/>
              </a:spcBef>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t>Bereits mit kleinen Handfunkgeräten kann man über Umsetzer in hochfliegenden Ballons Hunderte von Kilometern überbrücken oder von ihnen interessante Telemetrie empfangen und dekodieren</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825" y="2913886"/>
            <a:ext cx="5063439" cy="38274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8970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2"/>
          <p:cNvSpPr>
            <a:spLocks noGrp="1" noChangeArrowheads="1"/>
          </p:cNvSpPr>
          <p:nvPr>
            <p:ph type="title"/>
          </p:nvPr>
        </p:nvSpPr>
        <p:spPr>
          <a:xfrm>
            <a:off x="467544" y="332656"/>
            <a:ext cx="8229600" cy="819423"/>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Meteor - </a:t>
            </a:r>
            <a:r>
              <a:rPr lang="de-DE" altLang="de-DE" dirty="0" err="1" smtClean="0"/>
              <a:t>Scatter</a:t>
            </a:r>
            <a:endParaRPr lang="de-DE" altLang="de-DE" dirty="0" smtClean="0"/>
          </a:p>
        </p:txBody>
      </p:sp>
      <p:sp>
        <p:nvSpPr>
          <p:cNvPr id="62470" name="Rectangle 3"/>
          <p:cNvSpPr>
            <a:spLocks noGrp="1" noChangeArrowheads="1"/>
          </p:cNvSpPr>
          <p:nvPr>
            <p:ph type="body" idx="1"/>
          </p:nvPr>
        </p:nvSpPr>
        <p:spPr>
          <a:xfrm>
            <a:off x="179388" y="1484313"/>
            <a:ext cx="4038600" cy="4525962"/>
          </a:xfrm>
        </p:spPr>
        <p:txBody>
          <a:bodyPr/>
          <a:lstStyle/>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800" dirty="0" smtClean="0">
                <a:solidFill>
                  <a:schemeClr val="tx1"/>
                </a:solidFill>
              </a:rPr>
              <a:t>Einige Funkamateure nutzen kurzzeitige Reflektionen an Meteoritenschweifen.</a:t>
            </a:r>
          </a:p>
          <a:p>
            <a:pPr marL="315913" indent="-315913" eaLnBrk="1" hangingPunct="1">
              <a:spcBef>
                <a:spcPts val="700"/>
              </a:spcBef>
              <a:buClrTx/>
              <a:buFontTx/>
              <a:buNone/>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800" dirty="0" smtClean="0">
              <a:solidFill>
                <a:schemeClr val="tx1"/>
              </a:solidFill>
            </a:endParaRP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800" dirty="0" smtClean="0">
                <a:solidFill>
                  <a:schemeClr val="tx1"/>
                </a:solidFill>
              </a:rPr>
              <a:t>Dies ist aber nur mittels spezieller Software möglich.</a:t>
            </a:r>
          </a:p>
        </p:txBody>
      </p:sp>
      <p:pic>
        <p:nvPicPr>
          <p:cNvPr id="6247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5794" y="1484784"/>
            <a:ext cx="4936769" cy="37698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Meteor-Pi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8384" y="5692836"/>
            <a:ext cx="552450" cy="552450"/>
          </a:xfrm>
          <a:prstGeom prst="rect">
            <a:avLst/>
          </a:prstGeom>
        </p:spPr>
      </p:pic>
    </p:spTree>
    <p:extLst>
      <p:ext uri="{BB962C8B-B14F-4D97-AF65-F5344CB8AC3E}">
        <p14:creationId xmlns:p14="http://schemas.microsoft.com/office/powerpoint/2010/main" val="222436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272" fill="hold"/>
                                        <p:tgtEl>
                                          <p:spTgt spid="3"/>
                                        </p:tgtEl>
                                      </p:cBhvr>
                                    </p:cmd>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Rectangle 2"/>
          <p:cNvSpPr>
            <a:spLocks noGrp="1" noChangeArrowheads="1"/>
          </p:cNvSpPr>
          <p:nvPr>
            <p:ph type="title"/>
          </p:nvPr>
        </p:nvSpPr>
        <p:spPr>
          <a:xfrm>
            <a:off x="395288" y="260350"/>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Wettbewerbe  (Contests)</a:t>
            </a:r>
          </a:p>
        </p:txBody>
      </p:sp>
      <p:sp>
        <p:nvSpPr>
          <p:cNvPr id="64518" name="Rectangle 3"/>
          <p:cNvSpPr>
            <a:spLocks noGrp="1" noChangeArrowheads="1"/>
          </p:cNvSpPr>
          <p:nvPr>
            <p:ph type="body" idx="1"/>
          </p:nvPr>
        </p:nvSpPr>
        <p:spPr>
          <a:xfrm>
            <a:off x="0" y="1557338"/>
            <a:ext cx="3853346" cy="4525962"/>
          </a:xfrm>
        </p:spPr>
        <p:txBody>
          <a:bodyPr/>
          <a:lstStyle/>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t>Weltweite Wettbewerbe finden auf der „grünen Wiese“ statt.</a:t>
            </a: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t>Stromversorgung erfolgt mittels portablen Stromerzeugern.</a:t>
            </a: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t>Ziel ist es, möglichst viele Verbindungen und große Reichweiten zu erreichen.</a:t>
            </a:r>
          </a:p>
        </p:txBody>
      </p:sp>
      <p:pic>
        <p:nvPicPr>
          <p:cNvPr id="645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3534" y="1700808"/>
            <a:ext cx="5111267" cy="38330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2244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Rectangle 2"/>
          <p:cNvSpPr>
            <a:spLocks noGrp="1" noChangeArrowheads="1"/>
          </p:cNvSpPr>
          <p:nvPr>
            <p:ph type="title"/>
          </p:nvPr>
        </p:nvSpPr>
        <p:spPr>
          <a:xfrm>
            <a:off x="539750" y="266700"/>
            <a:ext cx="547241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Funkpeilen</a:t>
            </a:r>
          </a:p>
        </p:txBody>
      </p:sp>
      <p:sp>
        <p:nvSpPr>
          <p:cNvPr id="66566" name="Rectangle 3"/>
          <p:cNvSpPr>
            <a:spLocks noGrp="1" noChangeArrowheads="1"/>
          </p:cNvSpPr>
          <p:nvPr>
            <p:ph type="body" idx="1"/>
          </p:nvPr>
        </p:nvSpPr>
        <p:spPr>
          <a:xfrm>
            <a:off x="323528" y="1268760"/>
            <a:ext cx="6048672" cy="2665413"/>
          </a:xfrm>
        </p:spPr>
        <p:txBody>
          <a:bodyPr/>
          <a:lstStyle/>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Hier gilt es mehrere versteckte  Funksender zu peilen und zu finden.</a:t>
            </a: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Es gibt sogar Peil-Weltmeisterschaften.</a:t>
            </a:r>
          </a:p>
          <a:p>
            <a:pPr marL="315913" indent="-315913" eaLnBrk="1" hangingPunct="1">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Ganz schön sportlich!</a:t>
            </a:r>
          </a:p>
          <a:p>
            <a:pPr marL="315913" indent="-315913" eaLnBrk="1" hangingPunct="1">
              <a:spcBef>
                <a:spcPts val="700"/>
              </a:spcBef>
              <a:buClrTx/>
              <a:buFontTx/>
              <a:buNone/>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800" dirty="0" smtClean="0"/>
          </a:p>
        </p:txBody>
      </p:sp>
      <p:pic>
        <p:nvPicPr>
          <p:cNvPr id="665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516" y="144463"/>
            <a:ext cx="2538413" cy="3284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567390"/>
            <a:ext cx="4392613" cy="3095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456835"/>
            <a:ext cx="4392612" cy="316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6106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1"/>
          <p:cNvSpPr>
            <a:spLocks noGrp="1" noChangeArrowheads="1"/>
          </p:cNvSpPr>
          <p:nvPr>
            <p:ph type="title"/>
          </p:nvPr>
        </p:nvSpPr>
        <p:spPr>
          <a:xfrm>
            <a:off x="468313" y="260350"/>
            <a:ext cx="8229600" cy="1081088"/>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Ausbildung</a:t>
            </a:r>
          </a:p>
        </p:txBody>
      </p:sp>
      <p:sp>
        <p:nvSpPr>
          <p:cNvPr id="68613" name="Rectangle 2"/>
          <p:cNvSpPr>
            <a:spLocks noChangeArrowheads="1"/>
          </p:cNvSpPr>
          <p:nvPr/>
        </p:nvSpPr>
        <p:spPr bwMode="auto">
          <a:xfrm>
            <a:off x="-1588" y="1233488"/>
            <a:ext cx="8894068" cy="4931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5913" indent="-315913" eaLnBrk="0" hangingPunct="0">
              <a:spcBef>
                <a:spcPts val="8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3200">
                <a:solidFill>
                  <a:srgbClr val="000000"/>
                </a:solidFill>
                <a:latin typeface="Arial" charset="0"/>
                <a:ea typeface="Lucida Sans Unicode" charset="0"/>
                <a:cs typeface="Lucida Sans Unicode" charset="0"/>
              </a:defRPr>
            </a:lvl1pPr>
            <a:lvl2pPr eaLnBrk="0" hangingPunct="0">
              <a:spcBef>
                <a:spcPts val="7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800">
                <a:solidFill>
                  <a:srgbClr val="000000"/>
                </a:solidFill>
                <a:latin typeface="Arial" charset="0"/>
                <a:ea typeface="Lucida Sans Unicode" charset="0"/>
                <a:cs typeface="Lucida Sans Unicode" charset="0"/>
              </a:defRPr>
            </a:lvl2pPr>
            <a:lvl3pPr eaLnBrk="0" hangingPunct="0">
              <a:spcBef>
                <a:spcPts val="6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400">
                <a:solidFill>
                  <a:srgbClr val="000000"/>
                </a:solidFill>
                <a:latin typeface="Arial" charset="0"/>
                <a:ea typeface="Lucida Sans Unicode" charset="0"/>
                <a:cs typeface="Lucida Sans Unicode" charset="0"/>
              </a:defRPr>
            </a:lvl3pPr>
            <a:lvl4pPr eaLnBrk="0" hangingPunct="0">
              <a:spcBef>
                <a:spcPts val="5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4pPr>
            <a:lvl5pPr eaLnBrk="0" hangingPunct="0">
              <a:spcBef>
                <a:spcPts val="5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9pPr>
          </a:lstStyle>
          <a:p>
            <a:pPr eaLnBrk="1" hangingPunct="1">
              <a:spcBef>
                <a:spcPts val="550"/>
              </a:spcBef>
              <a:buFont typeface="Arial" charset="0"/>
              <a:buChar char="•"/>
            </a:pPr>
            <a:r>
              <a:rPr lang="de-DE" altLang="de-DE" sz="2200" dirty="0">
                <a:solidFill>
                  <a:schemeClr val="tx1"/>
                </a:solidFill>
              </a:rPr>
              <a:t>Die Ausbildung </a:t>
            </a:r>
            <a:r>
              <a:rPr lang="de-DE" altLang="de-DE" sz="2200" dirty="0" smtClean="0">
                <a:solidFill>
                  <a:schemeClr val="tx1"/>
                </a:solidFill>
              </a:rPr>
              <a:t>zum </a:t>
            </a:r>
            <a:br>
              <a:rPr lang="de-DE" altLang="de-DE" sz="2200" dirty="0" smtClean="0">
                <a:solidFill>
                  <a:schemeClr val="tx1"/>
                </a:solidFill>
              </a:rPr>
            </a:br>
            <a:r>
              <a:rPr lang="de-DE" altLang="de-DE" sz="2200" dirty="0" smtClean="0">
                <a:solidFill>
                  <a:schemeClr val="tx1"/>
                </a:solidFill>
              </a:rPr>
              <a:t>Funkamateur </a:t>
            </a:r>
            <a:r>
              <a:rPr lang="de-DE" altLang="de-DE" sz="2200" dirty="0">
                <a:solidFill>
                  <a:schemeClr val="tx1"/>
                </a:solidFill>
              </a:rPr>
              <a:t>und der Erwerb </a:t>
            </a:r>
            <a:r>
              <a:rPr lang="de-DE" altLang="de-DE" sz="2200" dirty="0" smtClean="0">
                <a:solidFill>
                  <a:schemeClr val="tx1"/>
                </a:solidFill>
              </a:rPr>
              <a:t/>
            </a:r>
            <a:br>
              <a:rPr lang="de-DE" altLang="de-DE" sz="2200" dirty="0" smtClean="0">
                <a:solidFill>
                  <a:schemeClr val="tx1"/>
                </a:solidFill>
              </a:rPr>
            </a:br>
            <a:r>
              <a:rPr lang="de-DE" altLang="de-DE" sz="2200" dirty="0" smtClean="0">
                <a:solidFill>
                  <a:schemeClr val="tx1"/>
                </a:solidFill>
              </a:rPr>
              <a:t>der </a:t>
            </a:r>
            <a:r>
              <a:rPr lang="de-DE" altLang="de-DE" sz="2200" dirty="0">
                <a:solidFill>
                  <a:schemeClr val="tx1"/>
                </a:solidFill>
              </a:rPr>
              <a:t>Amateurfunklizenz fördern </a:t>
            </a:r>
            <a:r>
              <a:rPr lang="de-DE" altLang="de-DE" sz="2200" dirty="0" smtClean="0">
                <a:solidFill>
                  <a:schemeClr val="tx1"/>
                </a:solidFill>
              </a:rPr>
              <a:t/>
            </a:r>
            <a:br>
              <a:rPr lang="de-DE" altLang="de-DE" sz="2200" dirty="0" smtClean="0">
                <a:solidFill>
                  <a:schemeClr val="tx1"/>
                </a:solidFill>
              </a:rPr>
            </a:br>
            <a:r>
              <a:rPr lang="de-DE" altLang="de-DE" sz="2200" dirty="0" smtClean="0">
                <a:solidFill>
                  <a:schemeClr val="tx1"/>
                </a:solidFill>
              </a:rPr>
              <a:t>aktiv </a:t>
            </a:r>
            <a:r>
              <a:rPr lang="de-DE" altLang="de-DE" sz="2200" dirty="0">
                <a:solidFill>
                  <a:schemeClr val="tx1"/>
                </a:solidFill>
              </a:rPr>
              <a:t>das technische Interesse </a:t>
            </a:r>
            <a:r>
              <a:rPr lang="de-DE" altLang="de-DE" sz="2200" dirty="0" smtClean="0">
                <a:solidFill>
                  <a:schemeClr val="tx1"/>
                </a:solidFill>
              </a:rPr>
              <a:t/>
            </a:r>
            <a:br>
              <a:rPr lang="de-DE" altLang="de-DE" sz="2200" dirty="0" smtClean="0">
                <a:solidFill>
                  <a:schemeClr val="tx1"/>
                </a:solidFill>
              </a:rPr>
            </a:br>
            <a:r>
              <a:rPr lang="de-DE" altLang="de-DE" sz="2200" dirty="0" smtClean="0">
                <a:solidFill>
                  <a:schemeClr val="tx1"/>
                </a:solidFill>
              </a:rPr>
              <a:t>junger </a:t>
            </a:r>
            <a:r>
              <a:rPr lang="de-DE" altLang="de-DE" sz="2200" dirty="0">
                <a:solidFill>
                  <a:schemeClr val="tx1"/>
                </a:solidFill>
              </a:rPr>
              <a:t>Menschen.      </a:t>
            </a:r>
          </a:p>
          <a:p>
            <a:pPr eaLnBrk="1" hangingPunct="1">
              <a:spcBef>
                <a:spcPts val="550"/>
              </a:spcBef>
              <a:buFont typeface="Arial" charset="0"/>
              <a:buChar char="•"/>
            </a:pPr>
            <a:r>
              <a:rPr lang="de-DE" altLang="de-DE" sz="2200" dirty="0">
                <a:solidFill>
                  <a:schemeClr val="tx1"/>
                </a:solidFill>
              </a:rPr>
              <a:t>Kenntnisse und Fähigkeiten </a:t>
            </a:r>
            <a:r>
              <a:rPr lang="de-DE" altLang="de-DE" sz="2200" dirty="0" smtClean="0">
                <a:solidFill>
                  <a:schemeClr val="tx1"/>
                </a:solidFill>
              </a:rPr>
              <a:t/>
            </a:r>
            <a:br>
              <a:rPr lang="de-DE" altLang="de-DE" sz="2200" dirty="0" smtClean="0">
                <a:solidFill>
                  <a:schemeClr val="tx1"/>
                </a:solidFill>
              </a:rPr>
            </a:br>
            <a:r>
              <a:rPr lang="de-DE" altLang="de-DE" sz="2200" dirty="0" smtClean="0">
                <a:solidFill>
                  <a:schemeClr val="tx1"/>
                </a:solidFill>
              </a:rPr>
              <a:t>auf </a:t>
            </a:r>
            <a:r>
              <a:rPr lang="de-DE" altLang="de-DE" sz="2200" dirty="0">
                <a:solidFill>
                  <a:schemeClr val="tx1"/>
                </a:solidFill>
              </a:rPr>
              <a:t>dem Gebiet der </a:t>
            </a:r>
            <a:r>
              <a:rPr lang="de-DE" altLang="de-DE" sz="2200" dirty="0" smtClean="0">
                <a:solidFill>
                  <a:schemeClr val="tx1"/>
                </a:solidFill>
              </a:rPr>
              <a:t>Elektro- </a:t>
            </a:r>
            <a:br>
              <a:rPr lang="de-DE" altLang="de-DE" sz="2200" dirty="0" smtClean="0">
                <a:solidFill>
                  <a:schemeClr val="tx1"/>
                </a:solidFill>
              </a:rPr>
            </a:br>
            <a:r>
              <a:rPr lang="de-DE" altLang="de-DE" sz="2200" dirty="0" smtClean="0">
                <a:solidFill>
                  <a:schemeClr val="tx1"/>
                </a:solidFill>
              </a:rPr>
              <a:t>und Nachrichtentechnik </a:t>
            </a:r>
            <a:br>
              <a:rPr lang="de-DE" altLang="de-DE" sz="2200" dirty="0" smtClean="0">
                <a:solidFill>
                  <a:schemeClr val="tx1"/>
                </a:solidFill>
              </a:rPr>
            </a:br>
            <a:r>
              <a:rPr lang="de-DE" altLang="de-DE" sz="2200" dirty="0" smtClean="0">
                <a:solidFill>
                  <a:schemeClr val="tx1"/>
                </a:solidFill>
              </a:rPr>
              <a:t>werden </a:t>
            </a:r>
            <a:r>
              <a:rPr lang="de-DE" altLang="de-DE" sz="2200" dirty="0">
                <a:solidFill>
                  <a:schemeClr val="tx1"/>
                </a:solidFill>
              </a:rPr>
              <a:t>weiterentwickelt. </a:t>
            </a:r>
            <a:endParaRPr lang="de-DE" altLang="de-DE" sz="2200" dirty="0" smtClean="0">
              <a:solidFill>
                <a:schemeClr val="tx1"/>
              </a:solidFill>
            </a:endParaRPr>
          </a:p>
          <a:p>
            <a:pPr eaLnBrk="1" hangingPunct="1">
              <a:spcBef>
                <a:spcPts val="550"/>
              </a:spcBef>
              <a:buFont typeface="Arial" charset="0"/>
              <a:buChar char="•"/>
            </a:pPr>
            <a:r>
              <a:rPr lang="de-DE" altLang="de-DE" sz="2200" dirty="0" smtClean="0">
                <a:solidFill>
                  <a:schemeClr val="tx1"/>
                </a:solidFill>
              </a:rPr>
              <a:t>Viele finden darüber den Weg</a:t>
            </a:r>
            <a:br>
              <a:rPr lang="de-DE" altLang="de-DE" sz="2200" dirty="0" smtClean="0">
                <a:solidFill>
                  <a:schemeClr val="tx1"/>
                </a:solidFill>
              </a:rPr>
            </a:br>
            <a:r>
              <a:rPr lang="de-DE" altLang="de-DE" sz="2200" dirty="0" smtClean="0">
                <a:solidFill>
                  <a:schemeClr val="tx1"/>
                </a:solidFill>
              </a:rPr>
              <a:t>in einen technischen Beruf.</a:t>
            </a:r>
          </a:p>
          <a:p>
            <a:pPr eaLnBrk="1" hangingPunct="1">
              <a:spcBef>
                <a:spcPts val="550"/>
              </a:spcBef>
              <a:buFont typeface="Arial" charset="0"/>
              <a:buChar char="•"/>
            </a:pPr>
            <a:r>
              <a:rPr lang="de-DE" altLang="de-DE" sz="2200" dirty="0" smtClean="0">
                <a:solidFill>
                  <a:schemeClr val="tx1"/>
                </a:solidFill>
              </a:rPr>
              <a:t>Für </a:t>
            </a:r>
            <a:r>
              <a:rPr lang="de-DE" altLang="de-DE" sz="2200" dirty="0">
                <a:solidFill>
                  <a:schemeClr val="tx1"/>
                </a:solidFill>
              </a:rPr>
              <a:t>viele ist der Amateurfunk </a:t>
            </a:r>
            <a:r>
              <a:rPr lang="de-DE" altLang="de-DE" sz="2200" dirty="0" smtClean="0">
                <a:solidFill>
                  <a:schemeClr val="tx1"/>
                </a:solidFill>
              </a:rPr>
              <a:t/>
            </a:r>
            <a:br>
              <a:rPr lang="de-DE" altLang="de-DE" sz="2200" dirty="0" smtClean="0">
                <a:solidFill>
                  <a:schemeClr val="tx1"/>
                </a:solidFill>
              </a:rPr>
            </a:br>
            <a:r>
              <a:rPr lang="de-DE" altLang="de-DE" sz="2200" dirty="0" smtClean="0">
                <a:solidFill>
                  <a:schemeClr val="tx1"/>
                </a:solidFill>
              </a:rPr>
              <a:t>auch eine </a:t>
            </a:r>
            <a:r>
              <a:rPr lang="de-DE" altLang="de-DE" sz="2200" dirty="0">
                <a:solidFill>
                  <a:schemeClr val="tx1"/>
                </a:solidFill>
              </a:rPr>
              <a:t>aktive Unterstützung in </a:t>
            </a:r>
            <a:r>
              <a:rPr lang="de-DE" altLang="de-DE" sz="2200" dirty="0" smtClean="0">
                <a:solidFill>
                  <a:schemeClr val="tx1"/>
                </a:solidFill>
              </a:rPr>
              <a:t>der Berufsausbildung und oft </a:t>
            </a:r>
            <a:br>
              <a:rPr lang="de-DE" altLang="de-DE" sz="2200" dirty="0" smtClean="0">
                <a:solidFill>
                  <a:schemeClr val="tx1"/>
                </a:solidFill>
              </a:rPr>
            </a:br>
            <a:r>
              <a:rPr lang="de-DE" altLang="de-DE" sz="2200" dirty="0" smtClean="0">
                <a:solidFill>
                  <a:schemeClr val="tx1"/>
                </a:solidFill>
              </a:rPr>
              <a:t>auch ein Bonus </a:t>
            </a:r>
            <a:r>
              <a:rPr lang="de-DE" altLang="de-DE" sz="2200" dirty="0">
                <a:solidFill>
                  <a:schemeClr val="tx1"/>
                </a:solidFill>
              </a:rPr>
              <a:t>bei </a:t>
            </a:r>
            <a:r>
              <a:rPr lang="de-DE" altLang="de-DE" sz="2200" dirty="0" smtClean="0">
                <a:solidFill>
                  <a:schemeClr val="tx1"/>
                </a:solidFill>
              </a:rPr>
              <a:t>Bewerbungen.</a:t>
            </a:r>
          </a:p>
        </p:txBody>
      </p:sp>
      <p:pic>
        <p:nvPicPr>
          <p:cNvPr id="686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211" y="1340768"/>
            <a:ext cx="4784725" cy="395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318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2"/>
          <p:cNvSpPr>
            <a:spLocks noGrp="1" noChangeArrowheads="1"/>
          </p:cNvSpPr>
          <p:nvPr>
            <p:ph type="title"/>
          </p:nvPr>
        </p:nvSpPr>
        <p:spPr>
          <a:xfrm>
            <a:off x="395536" y="116632"/>
            <a:ext cx="8229600" cy="849313"/>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err="1" smtClean="0"/>
              <a:t>Notfunk</a:t>
            </a:r>
            <a:endParaRPr lang="de-DE" altLang="de-DE" dirty="0" smtClean="0"/>
          </a:p>
        </p:txBody>
      </p:sp>
      <p:sp>
        <p:nvSpPr>
          <p:cNvPr id="63494" name="Rectangle 3"/>
          <p:cNvSpPr>
            <a:spLocks noGrp="1" noChangeArrowheads="1"/>
          </p:cNvSpPr>
          <p:nvPr>
            <p:ph type="body" idx="1"/>
          </p:nvPr>
        </p:nvSpPr>
        <p:spPr>
          <a:xfrm>
            <a:off x="107504" y="1035050"/>
            <a:ext cx="9036496" cy="5478463"/>
          </a:xfrm>
        </p:spPr>
        <p:txBody>
          <a:bodyPr/>
          <a:lstStyle/>
          <a:p>
            <a:pPr eaLnBrk="1" hangingPunct="1">
              <a:spcBef>
                <a:spcPts val="700"/>
              </a:spcBef>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de-DE" altLang="de-DE" sz="2200" dirty="0" smtClean="0"/>
              <a:t>Was passiert, wenn flächendeckend der Strom ausfällt ? </a:t>
            </a:r>
          </a:p>
          <a:p>
            <a:pPr eaLnBrk="1" hangingPunct="1">
              <a:spcBef>
                <a:spcPts val="700"/>
              </a:spcBef>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de-DE" altLang="de-DE" sz="2200" dirty="0" smtClean="0"/>
              <a:t>Nicht nur, dass es kein Licht mehr gibt und die Kühltruhe auftaut. Früher oder später ist auch keine Kommunikation mehr zwischen den Helfern der Polizei, der Feuerwehr und den Krankenwagen möglich. </a:t>
            </a:r>
          </a:p>
          <a:p>
            <a:pPr eaLnBrk="1" hangingPunct="1">
              <a:spcBef>
                <a:spcPts val="700"/>
              </a:spcBef>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de-DE" altLang="de-DE" sz="2200" dirty="0" smtClean="0"/>
              <a:t>Handy ? Funktioniert nicht mehr !</a:t>
            </a:r>
          </a:p>
          <a:p>
            <a:pPr eaLnBrk="1" hangingPunct="1">
              <a:spcBef>
                <a:spcPts val="700"/>
              </a:spcBef>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de-DE" altLang="de-DE" sz="2200" dirty="0" smtClean="0"/>
              <a:t>Funkamateure betreiben kleine, aber </a:t>
            </a:r>
            <a:br>
              <a:rPr lang="de-DE" altLang="de-DE" sz="2200" dirty="0" smtClean="0"/>
            </a:br>
            <a:r>
              <a:rPr lang="de-DE" altLang="de-DE" sz="2200" dirty="0" smtClean="0"/>
              <a:t>leistungsfähige Funkstationen, die </a:t>
            </a:r>
            <a:br>
              <a:rPr lang="de-DE" altLang="de-DE" sz="2200" dirty="0" smtClean="0"/>
            </a:br>
            <a:r>
              <a:rPr lang="de-DE" altLang="de-DE" sz="2200" dirty="0" smtClean="0"/>
              <a:t>aus Akkus gespeist werden und durch </a:t>
            </a:r>
            <a:br>
              <a:rPr lang="de-DE" altLang="de-DE" sz="2200" dirty="0" smtClean="0"/>
            </a:br>
            <a:r>
              <a:rPr lang="de-DE" altLang="de-DE" sz="2200" dirty="0" smtClean="0"/>
              <a:t>Notstromversorgungen nachgeladen </a:t>
            </a:r>
            <a:br>
              <a:rPr lang="de-DE" altLang="de-DE" sz="2200" dirty="0" smtClean="0"/>
            </a:br>
            <a:r>
              <a:rPr lang="de-DE" altLang="de-DE" sz="2200" dirty="0" smtClean="0"/>
              <a:t>werden. Sie führen regelmäßige Not-</a:t>
            </a:r>
            <a:br>
              <a:rPr lang="de-DE" altLang="de-DE" sz="2200" dirty="0" smtClean="0"/>
            </a:br>
            <a:r>
              <a:rPr lang="de-DE" altLang="de-DE" sz="2200" dirty="0" err="1" smtClean="0"/>
              <a:t>funkübungen</a:t>
            </a:r>
            <a:r>
              <a:rPr lang="de-DE" altLang="de-DE" sz="2200" dirty="0" smtClean="0"/>
              <a:t> durch, um im Notfall die </a:t>
            </a:r>
            <a:br>
              <a:rPr lang="de-DE" altLang="de-DE" sz="2200" dirty="0" smtClean="0"/>
            </a:br>
            <a:r>
              <a:rPr lang="de-DE" altLang="de-DE" sz="2200" dirty="0" smtClean="0"/>
              <a:t>kommerziellen Dienste zu unterstützen.</a:t>
            </a:r>
          </a:p>
          <a:p>
            <a:pPr eaLnBrk="1" hangingPunct="1">
              <a:spcBef>
                <a:spcPts val="700"/>
              </a:spcBef>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de-DE" altLang="de-DE" sz="2200" dirty="0" smtClean="0"/>
              <a:t>Gerade bei internationalen Krisensituationen wie Naturkatastrophen bieten Funkamateure eine wichtige Hilfe bei der Kommunikation.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7217" y="2915944"/>
            <a:ext cx="3648405"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583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ist Amateurfunk? </a:t>
            </a:r>
          </a:p>
        </p:txBody>
      </p:sp>
      <p:sp>
        <p:nvSpPr>
          <p:cNvPr id="3" name="Textplatzhalter 2"/>
          <p:cNvSpPr>
            <a:spLocks noGrp="1"/>
          </p:cNvSpPr>
          <p:nvPr>
            <p:ph type="body" sz="half" idx="1"/>
          </p:nvPr>
        </p:nvSpPr>
        <p:spPr>
          <a:xfrm>
            <a:off x="425961" y="1196752"/>
            <a:ext cx="8219256" cy="5544616"/>
          </a:xfrm>
        </p:spPr>
        <p:txBody>
          <a:bodyPr/>
          <a:lstStyle/>
          <a:p>
            <a:r>
              <a:rPr lang="de-DE" sz="1600" dirty="0" smtClean="0"/>
              <a:t>Amateurfunk ist eine technisch-wissenschaftliche Freizeitbeschäftigung – ein sehr interessantes und vielseitiges Hobby ! </a:t>
            </a:r>
          </a:p>
          <a:p>
            <a:endParaRPr lang="de-DE" sz="1600" dirty="0" smtClean="0"/>
          </a:p>
          <a:p>
            <a:r>
              <a:rPr lang="de-DE" sz="1600" dirty="0" smtClean="0"/>
              <a:t>Amateurfunk (im Gegensatz zum CB-Funk) darf nur derjenige ausüben, </a:t>
            </a:r>
            <a:br>
              <a:rPr lang="de-DE" sz="1600" dirty="0" smtClean="0"/>
            </a:br>
            <a:r>
              <a:rPr lang="de-DE" sz="1600" dirty="0" smtClean="0"/>
              <a:t>der bei der Bundesnetzagentur (</a:t>
            </a:r>
            <a:r>
              <a:rPr lang="de-DE" sz="1600" dirty="0" err="1" smtClean="0"/>
              <a:t>BNetzA</a:t>
            </a:r>
            <a:r>
              <a:rPr lang="de-DE" sz="1600" dirty="0" smtClean="0"/>
              <a:t>) eine Prüfung abgelegt hat </a:t>
            </a:r>
            <a:br>
              <a:rPr lang="de-DE" sz="1600" dirty="0" smtClean="0"/>
            </a:br>
            <a:r>
              <a:rPr lang="de-DE" sz="1600" dirty="0" smtClean="0"/>
              <a:t>und im Besitz eines Amateurfunkzeugnisses ist. </a:t>
            </a:r>
          </a:p>
          <a:p>
            <a:endParaRPr lang="de-DE" sz="1600" dirty="0" smtClean="0"/>
          </a:p>
          <a:p>
            <a:r>
              <a:rPr lang="de-DE" sz="1600" dirty="0"/>
              <a:t>Bei bestandener Prüfung bekommt jeder Funkamateur ein </a:t>
            </a:r>
            <a:r>
              <a:rPr lang="de-DE" sz="1600" dirty="0" smtClean="0"/>
              <a:t>individuelles Rufzeichen </a:t>
            </a:r>
            <a:r>
              <a:rPr lang="de-DE" sz="1600" dirty="0"/>
              <a:t>zugeteilt, das er bei jeder Funkverbindung verwenden muss und das Auskunft über das Heimatland, teilweise über die Region und über die Genehmigungsklasse gibt. Mein Rufzeichen ist DD1US. Im internationalen Buchstabieralphabet, welches </a:t>
            </a:r>
            <a:r>
              <a:rPr lang="de-DE" sz="1600" dirty="0" smtClean="0"/>
              <a:t>wir Funkamateure </a:t>
            </a:r>
            <a:r>
              <a:rPr lang="de-DE" sz="1600" dirty="0"/>
              <a:t>nutzen, ist dies </a:t>
            </a:r>
            <a:r>
              <a:rPr lang="de-DE" sz="1600" dirty="0" smtClean="0"/>
              <a:t>„Delta-Delta-Eins-Uniform-Sierra“.</a:t>
            </a:r>
          </a:p>
          <a:p>
            <a:endParaRPr lang="de-DE" sz="1600" dirty="0"/>
          </a:p>
          <a:p>
            <a:r>
              <a:rPr lang="de-DE" sz="1600" dirty="0" smtClean="0"/>
              <a:t>Weltweit gibt es ca. 2 Million lizenzierte Funkamateure. In Deutschland gibt es ca. 70.000 lizenzierte Funkamateure.</a:t>
            </a:r>
          </a:p>
          <a:p>
            <a:endParaRPr lang="de-DE" sz="1600" dirty="0" smtClean="0"/>
          </a:p>
          <a:p>
            <a:r>
              <a:rPr lang="de-DE" sz="1600" dirty="0" smtClean="0"/>
              <a:t>Funkamateure dürfen in den ihnen zugewiesenen Frequenzbereichen ihren Funkbetrieb in definierten Betriebsarten und Leistungsklassen durchführen.</a:t>
            </a:r>
          </a:p>
          <a:p>
            <a:endParaRPr lang="de-DE" sz="1600"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1205" y="2060848"/>
            <a:ext cx="1480929" cy="8372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0601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Organisation der Funkamateure</a:t>
            </a:r>
            <a:endParaRPr lang="de-DE" dirty="0"/>
          </a:p>
        </p:txBody>
      </p:sp>
      <p:sp>
        <p:nvSpPr>
          <p:cNvPr id="3" name="Textplatzhalter 2"/>
          <p:cNvSpPr>
            <a:spLocks noGrp="1"/>
          </p:cNvSpPr>
          <p:nvPr>
            <p:ph type="body" sz="half" idx="1"/>
          </p:nvPr>
        </p:nvSpPr>
        <p:spPr>
          <a:xfrm>
            <a:off x="251520" y="1268760"/>
            <a:ext cx="8784976" cy="5472608"/>
          </a:xfrm>
        </p:spPr>
        <p:txBody>
          <a:bodyPr/>
          <a:lstStyle/>
          <a:p>
            <a:r>
              <a:rPr lang="de-DE" sz="2000" dirty="0" smtClean="0"/>
              <a:t>Ein großer Teil der deutschen Funkamateure ist Mitglied im </a:t>
            </a:r>
            <a:br>
              <a:rPr lang="de-DE" sz="2000" dirty="0" smtClean="0"/>
            </a:br>
            <a:r>
              <a:rPr lang="de-DE" sz="2000" dirty="0" smtClean="0"/>
              <a:t>DARC e.V. (Deutscher Amateur-Radio-Club e.V.).</a:t>
            </a:r>
          </a:p>
          <a:p>
            <a:endParaRPr lang="de-DE" sz="2000" dirty="0"/>
          </a:p>
          <a:p>
            <a:r>
              <a:rPr lang="de-DE" sz="2000" dirty="0" smtClean="0"/>
              <a:t> Ausbildung und Jugendarbeit: der DARC bietet Lehrgänge zur Erlangung der Amateurfunklizenz. Hier </a:t>
            </a:r>
            <a:r>
              <a:rPr lang="de-DE" sz="2000" dirty="0"/>
              <a:t>in </a:t>
            </a:r>
            <a:r>
              <a:rPr lang="de-DE" sz="2000" dirty="0" smtClean="0"/>
              <a:t>Freiburg </a:t>
            </a:r>
            <a:r>
              <a:rPr lang="de-DE" sz="2000" dirty="0"/>
              <a:t>gibt es den sehr aktiven Ortsverband </a:t>
            </a:r>
            <a:r>
              <a:rPr lang="de-DE" sz="2000" dirty="0" smtClean="0"/>
              <a:t>A05, </a:t>
            </a:r>
            <a:r>
              <a:rPr lang="de-DE" sz="2000" dirty="0"/>
              <a:t>der seine Clubstation beim Flughafen hat</a:t>
            </a:r>
            <a:r>
              <a:rPr lang="de-DE" sz="2000" dirty="0" smtClean="0"/>
              <a:t>.</a:t>
            </a:r>
            <a:br>
              <a:rPr lang="de-DE" sz="2000" dirty="0" smtClean="0"/>
            </a:br>
            <a:endParaRPr lang="de-DE" sz="2000" dirty="0"/>
          </a:p>
          <a:p>
            <a:r>
              <a:rPr lang="de-DE" sz="2000" dirty="0" smtClean="0"/>
              <a:t>Der DARC vertritt die Interessen der Funkamateure im In- und Ausland auch gegenüber Behörden und Normierungsgremien.</a:t>
            </a:r>
            <a:br>
              <a:rPr lang="de-DE" sz="2000" dirty="0" smtClean="0"/>
            </a:br>
            <a:endParaRPr lang="de-DE" sz="2000" dirty="0" smtClean="0"/>
          </a:p>
          <a:p>
            <a:r>
              <a:rPr lang="de-DE" sz="2000" dirty="0" smtClean="0"/>
              <a:t>Eine wichtige Dienstleistung des DARC ist die welt-</a:t>
            </a:r>
            <a:br>
              <a:rPr lang="de-DE" sz="2000" dirty="0" smtClean="0"/>
            </a:br>
            <a:r>
              <a:rPr lang="de-DE" sz="2000" dirty="0" smtClean="0"/>
              <a:t>weite Übermittlung von QSL-Karten. Dies sind </a:t>
            </a:r>
            <a:br>
              <a:rPr lang="de-DE" sz="2000" dirty="0" smtClean="0"/>
            </a:br>
            <a:r>
              <a:rPr lang="de-DE" sz="2000" dirty="0" smtClean="0"/>
              <a:t>Karten, die </a:t>
            </a:r>
            <a:r>
              <a:rPr lang="de-DE" sz="2000" dirty="0"/>
              <a:t>Funkamateure </a:t>
            </a:r>
            <a:r>
              <a:rPr lang="de-DE" sz="2000" dirty="0" smtClean="0"/>
              <a:t>zur </a:t>
            </a:r>
            <a:r>
              <a:rPr lang="de-DE" sz="2000" dirty="0"/>
              <a:t>Bestätigung </a:t>
            </a:r>
            <a:r>
              <a:rPr lang="de-DE" sz="2000" dirty="0" smtClean="0"/>
              <a:t>einer </a:t>
            </a:r>
            <a:br>
              <a:rPr lang="de-DE" sz="2000" dirty="0" smtClean="0"/>
            </a:br>
            <a:r>
              <a:rPr lang="de-DE" sz="2000" dirty="0" smtClean="0"/>
              <a:t>Verbindung austauschen und die alle relevanten</a:t>
            </a:r>
            <a:br>
              <a:rPr lang="de-DE" sz="2000" dirty="0" smtClean="0"/>
            </a:br>
            <a:r>
              <a:rPr lang="de-DE" sz="2000" dirty="0" smtClean="0"/>
              <a:t>Daten einer Funkverbindung dokumentieren.</a:t>
            </a: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4730770"/>
            <a:ext cx="2777936" cy="18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descr="http://www.dd1us.de/images/darc%20animat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25066" y="1268761"/>
            <a:ext cx="1325705"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29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Amateurfunk über Satelliten</a:t>
            </a:r>
            <a:endParaRPr lang="de-DE" dirty="0"/>
          </a:p>
        </p:txBody>
      </p:sp>
      <p:sp>
        <p:nvSpPr>
          <p:cNvPr id="3" name="Textfeld 2"/>
          <p:cNvSpPr txBox="1"/>
          <p:nvPr/>
        </p:nvSpPr>
        <p:spPr>
          <a:xfrm>
            <a:off x="1547664" y="4725144"/>
            <a:ext cx="6408712" cy="1569660"/>
          </a:xfrm>
          <a:prstGeom prst="rect">
            <a:avLst/>
          </a:prstGeom>
          <a:noFill/>
        </p:spPr>
        <p:txBody>
          <a:bodyPr wrap="square" rtlCol="0">
            <a:spAutoFit/>
          </a:bodyPr>
          <a:lstStyle/>
          <a:p>
            <a:pPr algn="ctr"/>
            <a:r>
              <a:rPr lang="de-DE" sz="2400" dirty="0" smtClean="0">
                <a:solidFill>
                  <a:schemeClr val="tx1"/>
                </a:solidFill>
              </a:rPr>
              <a:t>Matthias Bopp</a:t>
            </a:r>
            <a:br>
              <a:rPr lang="de-DE" sz="2400" dirty="0" smtClean="0">
                <a:solidFill>
                  <a:schemeClr val="tx1"/>
                </a:solidFill>
              </a:rPr>
            </a:br>
            <a:r>
              <a:rPr lang="de-DE" sz="2400" dirty="0" smtClean="0">
                <a:solidFill>
                  <a:schemeClr val="tx1"/>
                </a:solidFill>
              </a:rPr>
              <a:t>DD1US</a:t>
            </a:r>
          </a:p>
          <a:p>
            <a:pPr algn="ctr"/>
            <a:endParaRPr lang="de-DE" sz="2400" dirty="0" smtClean="0">
              <a:solidFill>
                <a:schemeClr val="tx1"/>
              </a:solidFill>
            </a:endParaRPr>
          </a:p>
          <a:p>
            <a:pPr algn="ctr"/>
            <a:r>
              <a:rPr lang="de-DE" sz="2400" dirty="0" smtClean="0">
                <a:solidFill>
                  <a:schemeClr val="tx1"/>
                </a:solidFill>
              </a:rPr>
              <a:t>Freiburg, den 27.03.2014</a:t>
            </a:r>
            <a:endParaRPr lang="de-DE" sz="2400" dirty="0">
              <a:solidFill>
                <a:schemeClr val="tx1"/>
              </a:solidFill>
            </a:endParaRPr>
          </a:p>
        </p:txBody>
      </p:sp>
      <p:pic>
        <p:nvPicPr>
          <p:cNvPr id="931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268760"/>
            <a:ext cx="4317504" cy="323812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268760"/>
            <a:ext cx="3253379" cy="323812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3" descr="http://www.dd1us.de/images/amsat%20animated.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06701" y="5095427"/>
            <a:ext cx="666750" cy="666750"/>
          </a:xfrm>
          <a:prstGeom prst="rect">
            <a:avLst/>
          </a:prstGeom>
          <a:noFill/>
          <a:extLst>
            <a:ext uri="{909E8E84-426E-40DD-AFC4-6F175D3DCCD1}">
              <a14:hiddenFill xmlns:a14="http://schemas.microsoft.com/office/drawing/2010/main">
                <a:solidFill>
                  <a:srgbClr val="FFFFFF"/>
                </a:solidFill>
              </a14:hiddenFill>
            </a:ext>
          </a:extLst>
        </p:spPr>
      </p:pic>
      <p:pic>
        <p:nvPicPr>
          <p:cNvPr id="93191" name="Picture 7" descr="http://www.dd1us.de/images/amsat%20name.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6701" y="5762177"/>
            <a:ext cx="6667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dd1us.de/images/darc%20animated.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71600" y="5047748"/>
            <a:ext cx="1514475" cy="9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21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Agenda</a:t>
            </a:r>
            <a:endParaRPr lang="de-DE" dirty="0"/>
          </a:p>
        </p:txBody>
      </p:sp>
      <p:sp>
        <p:nvSpPr>
          <p:cNvPr id="3" name="Textfeld 2"/>
          <p:cNvSpPr txBox="1"/>
          <p:nvPr/>
        </p:nvSpPr>
        <p:spPr>
          <a:xfrm>
            <a:off x="199708" y="1844824"/>
            <a:ext cx="8944292" cy="4524315"/>
          </a:xfrm>
          <a:prstGeom prst="rect">
            <a:avLst/>
          </a:prstGeom>
          <a:noFill/>
        </p:spPr>
        <p:txBody>
          <a:bodyPr wrap="square" rtlCol="0">
            <a:spAutoFit/>
          </a:bodyPr>
          <a:lstStyle/>
          <a:p>
            <a:pPr marL="342900" indent="-342900">
              <a:lnSpc>
                <a:spcPct val="150000"/>
              </a:lnSpc>
              <a:buFont typeface="Arial" pitchFamily="34" charset="0"/>
              <a:buChar char="•"/>
            </a:pPr>
            <a:r>
              <a:rPr lang="de-DE" sz="2400" dirty="0" smtClean="0">
                <a:solidFill>
                  <a:schemeClr val="tx1"/>
                </a:solidFill>
              </a:rPr>
              <a:t>Geschichte &amp; Überblick (Sounds </a:t>
            </a:r>
            <a:r>
              <a:rPr lang="de-DE" sz="2400" dirty="0" err="1" smtClean="0">
                <a:solidFill>
                  <a:schemeClr val="tx1"/>
                </a:solidFill>
              </a:rPr>
              <a:t>from</a:t>
            </a:r>
            <a:r>
              <a:rPr lang="de-DE" sz="2400" dirty="0" smtClean="0">
                <a:solidFill>
                  <a:schemeClr val="tx1"/>
                </a:solidFill>
              </a:rPr>
              <a:t> Space)</a:t>
            </a:r>
          </a:p>
          <a:p>
            <a:pPr marL="342900" indent="-342900">
              <a:lnSpc>
                <a:spcPct val="150000"/>
              </a:lnSpc>
              <a:buFont typeface="Arial" pitchFamily="34" charset="0"/>
              <a:buChar char="•"/>
            </a:pPr>
            <a:r>
              <a:rPr lang="de-DE" sz="2400" dirty="0" smtClean="0">
                <a:solidFill>
                  <a:schemeClr val="tx1"/>
                </a:solidFill>
              </a:rPr>
              <a:t>Satellitenbahnen (GEO, MEO, HEO, LEO)</a:t>
            </a:r>
          </a:p>
          <a:p>
            <a:pPr marL="342900" indent="-342900">
              <a:lnSpc>
                <a:spcPct val="150000"/>
              </a:lnSpc>
              <a:buFont typeface="Arial" pitchFamily="34" charset="0"/>
              <a:buChar char="•"/>
            </a:pPr>
            <a:r>
              <a:rPr lang="de-DE" sz="2400" dirty="0" smtClean="0">
                <a:solidFill>
                  <a:schemeClr val="tx1"/>
                </a:solidFill>
              </a:rPr>
              <a:t>Frequenzbereiche und Betriebsarten</a:t>
            </a:r>
          </a:p>
          <a:p>
            <a:pPr marL="342900" indent="-342900">
              <a:lnSpc>
                <a:spcPct val="150000"/>
              </a:lnSpc>
              <a:buFont typeface="Arial" pitchFamily="34" charset="0"/>
              <a:buChar char="•"/>
            </a:pPr>
            <a:r>
              <a:rPr lang="de-DE" sz="2400" dirty="0" smtClean="0">
                <a:solidFill>
                  <a:schemeClr val="tx1"/>
                </a:solidFill>
              </a:rPr>
              <a:t>Aktive Amateurfunksatelliten und deren Hörbarkeit</a:t>
            </a:r>
          </a:p>
          <a:p>
            <a:pPr marL="342900" indent="-342900">
              <a:lnSpc>
                <a:spcPct val="150000"/>
              </a:lnSpc>
              <a:buFont typeface="Arial" pitchFamily="34" charset="0"/>
              <a:buChar char="•"/>
            </a:pPr>
            <a:r>
              <a:rPr lang="de-DE" sz="2400" dirty="0" smtClean="0">
                <a:solidFill>
                  <a:schemeClr val="tx1"/>
                </a:solidFill>
              </a:rPr>
              <a:t>Berechnung der Bahnen </a:t>
            </a:r>
            <a:r>
              <a:rPr lang="de-DE" sz="2400" dirty="0">
                <a:solidFill>
                  <a:schemeClr val="tx1"/>
                </a:solidFill>
              </a:rPr>
              <a:t>von Amateurfunksatelliten</a:t>
            </a:r>
          </a:p>
          <a:p>
            <a:pPr marL="342900" indent="-342900">
              <a:lnSpc>
                <a:spcPct val="150000"/>
              </a:lnSpc>
              <a:buFont typeface="Arial" pitchFamily="34" charset="0"/>
              <a:buChar char="•"/>
            </a:pPr>
            <a:r>
              <a:rPr lang="de-DE" sz="2400" dirty="0" smtClean="0">
                <a:solidFill>
                  <a:schemeClr val="tx1"/>
                </a:solidFill>
              </a:rPr>
              <a:t>Equipment</a:t>
            </a:r>
          </a:p>
          <a:p>
            <a:pPr marL="342900" indent="-342900">
              <a:lnSpc>
                <a:spcPct val="150000"/>
              </a:lnSpc>
              <a:buFont typeface="Arial" pitchFamily="34" charset="0"/>
              <a:buChar char="•"/>
            </a:pPr>
            <a:r>
              <a:rPr lang="de-DE" sz="2400" dirty="0" smtClean="0">
                <a:solidFill>
                  <a:schemeClr val="tx1"/>
                </a:solidFill>
              </a:rPr>
              <a:t>Funkbetrieb mit der ISS</a:t>
            </a:r>
          </a:p>
          <a:p>
            <a:pPr marL="342900" indent="-342900">
              <a:lnSpc>
                <a:spcPct val="150000"/>
              </a:lnSpc>
              <a:buFont typeface="Arial" pitchFamily="34" charset="0"/>
              <a:buChar char="•"/>
            </a:pPr>
            <a:r>
              <a:rPr lang="de-DE" sz="2400" dirty="0" smtClean="0">
                <a:solidFill>
                  <a:schemeClr val="tx1"/>
                </a:solidFill>
              </a:rPr>
              <a:t>Zukunft</a:t>
            </a:r>
            <a:endParaRPr lang="de-DE" dirty="0" smtClean="0">
              <a:solidFill>
                <a:schemeClr val="tx1"/>
              </a:solidFill>
            </a:endParaRPr>
          </a:p>
        </p:txBody>
      </p:sp>
    </p:spTree>
    <p:extLst>
      <p:ext uri="{BB962C8B-B14F-4D97-AF65-F5344CB8AC3E}">
        <p14:creationId xmlns:p14="http://schemas.microsoft.com/office/powerpoint/2010/main" val="169999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Historie</a:t>
            </a:r>
            <a:endParaRPr lang="de-DE" dirty="0"/>
          </a:p>
        </p:txBody>
      </p:sp>
      <p:sp>
        <p:nvSpPr>
          <p:cNvPr id="3" name="Inhaltsplatzhalter 2"/>
          <p:cNvSpPr>
            <a:spLocks noGrp="1"/>
          </p:cNvSpPr>
          <p:nvPr>
            <p:ph idx="1"/>
          </p:nvPr>
        </p:nvSpPr>
        <p:spPr>
          <a:xfrm>
            <a:off x="107504" y="1269921"/>
            <a:ext cx="7632848" cy="4497388"/>
          </a:xfrm>
        </p:spPr>
        <p:txBody>
          <a:bodyPr/>
          <a:lstStyle/>
          <a:p>
            <a:pPr>
              <a:buFont typeface="Arial" pitchFamily="34" charset="0"/>
              <a:buChar char="•"/>
            </a:pPr>
            <a:r>
              <a:rPr lang="de-DE" sz="1800" dirty="0" smtClean="0"/>
              <a:t>Der erste Satellit war </a:t>
            </a:r>
            <a:r>
              <a:rPr lang="de-DE" sz="1800" b="1" dirty="0" smtClean="0"/>
              <a:t>Sputnik1</a:t>
            </a:r>
            <a:r>
              <a:rPr lang="de-DE" sz="1800" dirty="0" smtClean="0"/>
              <a:t> und wurde am 4. Oktober 1957 von der UdSSR ins All geschickt.</a:t>
            </a:r>
          </a:p>
          <a:p>
            <a:pPr>
              <a:buFont typeface="Arial" pitchFamily="34" charset="0"/>
              <a:buChar char="•"/>
            </a:pPr>
            <a:endParaRPr lang="de-DE" sz="1800" dirty="0"/>
          </a:p>
          <a:p>
            <a:pPr>
              <a:buFont typeface="Arial" pitchFamily="34" charset="0"/>
              <a:buChar char="•"/>
            </a:pPr>
            <a:r>
              <a:rPr lang="de-DE" sz="1800" dirty="0" smtClean="0"/>
              <a:t>Der erste Amateurfunksatellit war </a:t>
            </a:r>
            <a:r>
              <a:rPr lang="de-DE" sz="1800" b="1" dirty="0" smtClean="0"/>
              <a:t>OSCAR-1</a:t>
            </a:r>
            <a:r>
              <a:rPr lang="de-DE" sz="1800" dirty="0" smtClean="0"/>
              <a:t> (</a:t>
            </a:r>
            <a:r>
              <a:rPr lang="de-DE" sz="1800" dirty="0" err="1" smtClean="0"/>
              <a:t>Orbiting</a:t>
            </a:r>
            <a:r>
              <a:rPr lang="de-DE" sz="1800" dirty="0" smtClean="0"/>
              <a:t> </a:t>
            </a:r>
            <a:r>
              <a:rPr lang="de-DE" sz="1800" dirty="0" err="1" smtClean="0"/>
              <a:t>Satellite</a:t>
            </a:r>
            <a:r>
              <a:rPr lang="de-DE" sz="1800" dirty="0" smtClean="0"/>
              <a:t> </a:t>
            </a:r>
            <a:r>
              <a:rPr lang="de-DE" sz="1800" dirty="0" err="1" smtClean="0"/>
              <a:t>Carrying</a:t>
            </a:r>
            <a:r>
              <a:rPr lang="de-DE" sz="1800" dirty="0" smtClean="0"/>
              <a:t> Amateur Radio) und wurde von einer Gruppe von Funkamateuren in Kalifornien / USA gebaut und am 12. Dezember 1961 gestartet.</a:t>
            </a:r>
          </a:p>
          <a:p>
            <a:pPr>
              <a:buFont typeface="Arial" pitchFamily="34" charset="0"/>
              <a:buChar char="•"/>
            </a:pPr>
            <a:endParaRPr lang="de-DE" sz="1800" dirty="0" smtClean="0"/>
          </a:p>
          <a:p>
            <a:pPr>
              <a:buFont typeface="Arial" pitchFamily="34" charset="0"/>
              <a:buChar char="•"/>
            </a:pPr>
            <a:r>
              <a:rPr lang="de-DE" sz="1800" dirty="0" smtClean="0"/>
              <a:t>Die Raumstation </a:t>
            </a:r>
            <a:r>
              <a:rPr lang="de-DE" sz="1800" b="1" dirty="0" smtClean="0"/>
              <a:t>MIR</a:t>
            </a:r>
            <a:r>
              <a:rPr lang="de-DE" sz="1800" dirty="0" smtClean="0"/>
              <a:t> wurde 1986 gestartet und wurde 2001 kontrolliert zum Absturz gebracht. Von dort aus gab es zahlreiche Amateurfunkaktivitäten.</a:t>
            </a:r>
          </a:p>
          <a:p>
            <a:pPr>
              <a:buFont typeface="Arial" pitchFamily="34" charset="0"/>
              <a:buChar char="•"/>
            </a:pPr>
            <a:endParaRPr lang="de-DE" sz="1800" dirty="0"/>
          </a:p>
          <a:p>
            <a:pPr>
              <a:buFont typeface="Arial" pitchFamily="34" charset="0"/>
              <a:buChar char="•"/>
            </a:pPr>
            <a:r>
              <a:rPr lang="de-DE" sz="1800" dirty="0" smtClean="0"/>
              <a:t>Der Bau der Internationalen Raumstation </a:t>
            </a:r>
            <a:r>
              <a:rPr lang="de-DE" sz="1800" b="1" dirty="0" smtClean="0"/>
              <a:t>ISS</a:t>
            </a:r>
            <a:r>
              <a:rPr lang="de-DE" sz="1800" dirty="0" smtClean="0"/>
              <a:t> wurde 1998 begonnen und sie ist bis heute in Betrieb. Von der ISS wurden diverse Amateurfunkaktivitäten durchgeführt, insbesondere viele Schulkontakte und in Zukunft sind neue Modi wie ATV geplant.</a:t>
            </a:r>
          </a:p>
        </p:txBody>
      </p:sp>
      <p:sp>
        <p:nvSpPr>
          <p:cNvPr id="4" name="Rechteck 3"/>
          <p:cNvSpPr/>
          <p:nvPr/>
        </p:nvSpPr>
        <p:spPr>
          <a:xfrm>
            <a:off x="2627784" y="6396335"/>
            <a:ext cx="2520280" cy="307777"/>
          </a:xfrm>
          <a:prstGeom prst="rect">
            <a:avLst/>
          </a:prstGeom>
        </p:spPr>
        <p:txBody>
          <a:bodyPr wrap="square">
            <a:spAutoFit/>
          </a:bodyPr>
          <a:lstStyle/>
          <a:p>
            <a:r>
              <a:rPr lang="de-DE" sz="1400" dirty="0" smtClean="0">
                <a:solidFill>
                  <a:schemeClr val="tx1"/>
                </a:solidFill>
              </a:rPr>
              <a:t>Quelle: http://www.dd1us.de</a:t>
            </a:r>
            <a:endParaRPr lang="de-DE" sz="1400" dirty="0">
              <a:solidFill>
                <a:schemeClr val="tx1"/>
              </a:solidFill>
            </a:endParaRPr>
          </a:p>
        </p:txBody>
      </p:sp>
      <p:pic>
        <p:nvPicPr>
          <p:cNvPr id="91138" name="Picture 2" descr="http://www.dd1us.de/images/sputnik1%20klei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360" y="1196752"/>
            <a:ext cx="952500" cy="714375"/>
          </a:xfrm>
          <a:prstGeom prst="rect">
            <a:avLst/>
          </a:prstGeom>
          <a:noFill/>
          <a:extLst>
            <a:ext uri="{909E8E84-426E-40DD-AFC4-6F175D3DCCD1}">
              <a14:hiddenFill xmlns:a14="http://schemas.microsoft.com/office/drawing/2010/main">
                <a:solidFill>
                  <a:srgbClr val="FFFFFF"/>
                </a:solidFill>
              </a14:hiddenFill>
            </a:ext>
          </a:extLst>
        </p:spPr>
      </p:pic>
      <p:pic>
        <p:nvPicPr>
          <p:cNvPr id="91140" name="Picture 4" descr="http://www.dd1us.de/images/oscar-1%20klei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2360" y="2132856"/>
            <a:ext cx="9525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91144" name="Picture 8" descr="http://www.dd1us.de/images/Mir%201998-06-1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2360" y="3573016"/>
            <a:ext cx="95250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91146" name="Picture 10" descr="http://www.dd1us.de/images/iss%20over%20earth.jpg"/>
          <p:cNvPicPr>
            <a:picLocks noChangeAspect="1" noChangeArrowheads="1"/>
          </p:cNvPicPr>
          <p:nvPr/>
        </p:nvPicPr>
        <p:blipFill rotWithShape="1">
          <a:blip r:embed="rId9">
            <a:extLst>
              <a:ext uri="{28A0092B-C50C-407E-A947-70E740481C1C}">
                <a14:useLocalDpi xmlns:a14="http://schemas.microsoft.com/office/drawing/2010/main" val="0"/>
              </a:ext>
            </a:extLst>
          </a:blip>
          <a:srcRect b="57076"/>
          <a:stretch/>
        </p:blipFill>
        <p:spPr bwMode="auto">
          <a:xfrm>
            <a:off x="7812360" y="4941168"/>
            <a:ext cx="952500" cy="1120259"/>
          </a:xfrm>
          <a:prstGeom prst="rect">
            <a:avLst/>
          </a:prstGeom>
          <a:noFill/>
          <a:extLst>
            <a:ext uri="{909E8E84-426E-40DD-AFC4-6F175D3DCCD1}">
              <a14:hiddenFill xmlns:a14="http://schemas.microsoft.com/office/drawing/2010/main">
                <a:solidFill>
                  <a:srgbClr val="FFFFFF"/>
                </a:solidFill>
              </a14:hiddenFill>
            </a:ext>
          </a:extLst>
        </p:spPr>
      </p:pic>
      <p:pic>
        <p:nvPicPr>
          <p:cNvPr id="5" name="01 traguardo l'infinito sputnik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87821" y="1606327"/>
            <a:ext cx="609600" cy="609600"/>
          </a:xfrm>
          <a:prstGeom prst="rect">
            <a:avLst/>
          </a:prstGeom>
        </p:spPr>
      </p:pic>
      <p:pic>
        <p:nvPicPr>
          <p:cNvPr id="6" name="39 OSCAR 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940152" y="3268216"/>
            <a:ext cx="609600" cy="609600"/>
          </a:xfrm>
          <a:prstGeom prst="rect">
            <a:avLst/>
          </a:prstGeom>
        </p:spPr>
      </p:pic>
    </p:spTree>
    <p:extLst>
      <p:ext uri="{BB962C8B-B14F-4D97-AF65-F5344CB8AC3E}">
        <p14:creationId xmlns:p14="http://schemas.microsoft.com/office/powerpoint/2010/main" val="306908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785"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Amateurfunksatelliten</a:t>
            </a:r>
          </a:p>
        </p:txBody>
      </p:sp>
      <p:sp>
        <p:nvSpPr>
          <p:cNvPr id="43016" name="Text Box 5"/>
          <p:cNvSpPr txBox="1">
            <a:spLocks noChangeArrowheads="1"/>
          </p:cNvSpPr>
          <p:nvPr/>
        </p:nvSpPr>
        <p:spPr bwMode="auto">
          <a:xfrm>
            <a:off x="250825" y="1484784"/>
            <a:ext cx="4825231" cy="496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5913" indent="-315913" eaLnBrk="0" hangingPunct="0">
              <a:spcBef>
                <a:spcPts val="8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3200">
                <a:solidFill>
                  <a:srgbClr val="000000"/>
                </a:solidFill>
                <a:latin typeface="Arial" charset="0"/>
                <a:ea typeface="Lucida Sans Unicode" charset="0"/>
                <a:cs typeface="Lucida Sans Unicode" charset="0"/>
              </a:defRPr>
            </a:lvl1pPr>
            <a:lvl2pPr eaLnBrk="0" hangingPunct="0">
              <a:spcBef>
                <a:spcPts val="7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800">
                <a:solidFill>
                  <a:srgbClr val="000000"/>
                </a:solidFill>
                <a:latin typeface="Arial" charset="0"/>
                <a:ea typeface="Lucida Sans Unicode" charset="0"/>
                <a:cs typeface="Lucida Sans Unicode" charset="0"/>
              </a:defRPr>
            </a:lvl2pPr>
            <a:lvl3pPr eaLnBrk="0" hangingPunct="0">
              <a:spcBef>
                <a:spcPts val="6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400">
                <a:solidFill>
                  <a:srgbClr val="000000"/>
                </a:solidFill>
                <a:latin typeface="Arial" charset="0"/>
                <a:ea typeface="Lucida Sans Unicode" charset="0"/>
                <a:cs typeface="Lucida Sans Unicode" charset="0"/>
              </a:defRPr>
            </a:lvl3pPr>
            <a:lvl4pPr eaLnBrk="0" hangingPunct="0">
              <a:spcBef>
                <a:spcPts val="5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4pPr>
            <a:lvl5pPr eaLnBrk="0" hangingPunct="0">
              <a:spcBef>
                <a:spcPts val="500"/>
              </a:spcBef>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315913" algn="l"/>
                <a:tab pos="763588" algn="l"/>
                <a:tab pos="1212850" algn="l"/>
                <a:tab pos="1662113" algn="l"/>
                <a:tab pos="2111375" algn="l"/>
                <a:tab pos="2560638" algn="l"/>
                <a:tab pos="3009900" algn="l"/>
                <a:tab pos="3459163" algn="l"/>
                <a:tab pos="3908425" algn="l"/>
                <a:tab pos="4357688" algn="l"/>
                <a:tab pos="4806950" algn="l"/>
                <a:tab pos="5256213" algn="l"/>
                <a:tab pos="5705475" algn="l"/>
                <a:tab pos="6154738" algn="l"/>
                <a:tab pos="6604000" algn="l"/>
                <a:tab pos="7053263" algn="l"/>
                <a:tab pos="7502525" algn="l"/>
                <a:tab pos="7951788" algn="l"/>
                <a:tab pos="8401050" algn="l"/>
                <a:tab pos="8850313" algn="l"/>
                <a:tab pos="9299575" algn="l"/>
              </a:tabLst>
              <a:defRPr sz="2000">
                <a:solidFill>
                  <a:srgbClr val="000000"/>
                </a:solidFill>
                <a:latin typeface="Arial" charset="0"/>
                <a:ea typeface="Lucida Sans Unicode" charset="0"/>
                <a:cs typeface="Lucida Sans Unicode" charset="0"/>
              </a:defRPr>
            </a:lvl9pPr>
          </a:lstStyle>
          <a:p>
            <a:pPr eaLnBrk="1" hangingPunct="1">
              <a:spcBef>
                <a:spcPts val="700"/>
              </a:spcBef>
              <a:buClr>
                <a:srgbClr val="0000FF"/>
              </a:buClr>
              <a:buFont typeface="Arial" charset="0"/>
              <a:buChar char="•"/>
            </a:pPr>
            <a:r>
              <a:rPr lang="de-DE" altLang="de-DE" sz="2000" dirty="0">
                <a:solidFill>
                  <a:schemeClr val="tx1"/>
                </a:solidFill>
              </a:rPr>
              <a:t>Funkamateure </a:t>
            </a:r>
            <a:r>
              <a:rPr lang="de-DE" altLang="de-DE" sz="2000" dirty="0" smtClean="0">
                <a:solidFill>
                  <a:schemeClr val="tx1"/>
                </a:solidFill>
              </a:rPr>
              <a:t>haben eigene Satelliten.</a:t>
            </a:r>
          </a:p>
          <a:p>
            <a:pPr eaLnBrk="1" hangingPunct="1">
              <a:spcBef>
                <a:spcPts val="700"/>
              </a:spcBef>
              <a:buClr>
                <a:srgbClr val="0000FF"/>
              </a:buClr>
              <a:buFont typeface="Arial" charset="0"/>
              <a:buChar char="•"/>
            </a:pPr>
            <a:endParaRPr lang="de-DE" altLang="de-DE" sz="2000" dirty="0" smtClean="0">
              <a:solidFill>
                <a:schemeClr val="tx1"/>
              </a:solidFill>
            </a:endParaRPr>
          </a:p>
          <a:p>
            <a:pPr eaLnBrk="1" hangingPunct="1">
              <a:spcBef>
                <a:spcPts val="700"/>
              </a:spcBef>
              <a:buClr>
                <a:srgbClr val="0000FF"/>
              </a:buClr>
              <a:buFont typeface="Arial" charset="0"/>
              <a:buChar char="•"/>
            </a:pPr>
            <a:r>
              <a:rPr lang="de-DE" altLang="de-DE" sz="2000" dirty="0" smtClean="0">
                <a:solidFill>
                  <a:schemeClr val="tx1"/>
                </a:solidFill>
              </a:rPr>
              <a:t>Bisher </a:t>
            </a:r>
            <a:r>
              <a:rPr lang="de-DE" altLang="de-DE" sz="2000" dirty="0">
                <a:solidFill>
                  <a:schemeClr val="tx1"/>
                </a:solidFill>
              </a:rPr>
              <a:t>wurden ca. 8</a:t>
            </a:r>
            <a:r>
              <a:rPr lang="de-DE" altLang="de-DE" sz="2000" dirty="0" smtClean="0">
                <a:solidFill>
                  <a:schemeClr val="tx1"/>
                </a:solidFill>
              </a:rPr>
              <a:t>0 </a:t>
            </a:r>
            <a:r>
              <a:rPr lang="de-DE" altLang="de-DE" sz="2000" dirty="0">
                <a:solidFill>
                  <a:schemeClr val="tx1"/>
                </a:solidFill>
              </a:rPr>
              <a:t>Satelliten gestartet, die von Funkamateuren</a:t>
            </a:r>
            <a:r>
              <a:rPr lang="de-DE" altLang="de-DE" sz="2000" u="sng" dirty="0">
                <a:solidFill>
                  <a:schemeClr val="tx1"/>
                </a:solidFill>
              </a:rPr>
              <a:t> </a:t>
            </a:r>
            <a:r>
              <a:rPr lang="de-DE" altLang="de-DE" sz="2000" dirty="0">
                <a:solidFill>
                  <a:schemeClr val="tx1"/>
                </a:solidFill>
              </a:rPr>
              <a:t>entwickelt , finanziert und gebaut </a:t>
            </a:r>
            <a:r>
              <a:rPr lang="de-DE" altLang="de-DE" sz="2000" dirty="0" smtClean="0">
                <a:solidFill>
                  <a:schemeClr val="tx1"/>
                </a:solidFill>
              </a:rPr>
              <a:t>wurden.</a:t>
            </a:r>
          </a:p>
          <a:p>
            <a:pPr eaLnBrk="1" hangingPunct="1">
              <a:spcBef>
                <a:spcPts val="700"/>
              </a:spcBef>
              <a:buClr>
                <a:srgbClr val="0000FF"/>
              </a:buClr>
              <a:buFont typeface="Arial" charset="0"/>
              <a:buChar char="•"/>
            </a:pPr>
            <a:endParaRPr lang="de-DE" altLang="de-DE" sz="2000" dirty="0" smtClean="0">
              <a:solidFill>
                <a:schemeClr val="tx1"/>
              </a:solidFill>
            </a:endParaRPr>
          </a:p>
          <a:p>
            <a:pPr eaLnBrk="1" hangingPunct="1">
              <a:spcBef>
                <a:spcPts val="700"/>
              </a:spcBef>
              <a:buClr>
                <a:srgbClr val="0000FF"/>
              </a:buClr>
              <a:buFont typeface="Arial" charset="0"/>
              <a:buChar char="•"/>
            </a:pPr>
            <a:r>
              <a:rPr lang="de-DE" altLang="de-DE" sz="2000" dirty="0" smtClean="0">
                <a:solidFill>
                  <a:schemeClr val="tx1"/>
                </a:solidFill>
              </a:rPr>
              <a:t>Starts erfolgen in der Regel als sekundäre Nutzlast oder bei Tests neuer Raketen.</a:t>
            </a:r>
            <a:endParaRPr lang="de-DE" altLang="de-DE" sz="2000" dirty="0">
              <a:solidFill>
                <a:schemeClr val="tx1"/>
              </a:solidFill>
            </a:endParaRPr>
          </a:p>
        </p:txBody>
      </p:sp>
      <p:pic>
        <p:nvPicPr>
          <p:cNvPr id="7170" name="Picture 2" descr="http://www.publictelescope.org/wp-content/uploads/2013/03/Amsat-DL-180x99-Alp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5415674"/>
            <a:ext cx="2232248" cy="12277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0765" y="1412776"/>
            <a:ext cx="4238554" cy="527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03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Sounds </a:t>
            </a:r>
            <a:r>
              <a:rPr lang="de-DE" dirty="0" err="1" smtClean="0"/>
              <a:t>from</a:t>
            </a:r>
            <a:r>
              <a:rPr lang="de-DE" dirty="0" smtClean="0"/>
              <a:t> Space</a:t>
            </a:r>
            <a:endParaRPr lang="de-DE" dirty="0"/>
          </a:p>
        </p:txBody>
      </p:sp>
      <p:sp>
        <p:nvSpPr>
          <p:cNvPr id="3" name="Inhaltsplatzhalter 2"/>
          <p:cNvSpPr>
            <a:spLocks noGrp="1"/>
          </p:cNvSpPr>
          <p:nvPr>
            <p:ph idx="1"/>
          </p:nvPr>
        </p:nvSpPr>
        <p:spPr>
          <a:xfrm>
            <a:off x="179512" y="1600200"/>
            <a:ext cx="8856984" cy="4497388"/>
          </a:xfrm>
        </p:spPr>
        <p:txBody>
          <a:bodyPr/>
          <a:lstStyle/>
          <a:p>
            <a:pPr>
              <a:buFont typeface="Arial" pitchFamily="34" charset="0"/>
              <a:buChar char="•"/>
            </a:pPr>
            <a:r>
              <a:rPr lang="de-DE" sz="2400" dirty="0" smtClean="0"/>
              <a:t>Auf meiner Homepage www.dd1us.de </a:t>
            </a:r>
            <a:br>
              <a:rPr lang="de-DE" sz="2400" dirty="0" smtClean="0"/>
            </a:br>
            <a:r>
              <a:rPr lang="de-DE" sz="2400" dirty="0" smtClean="0"/>
              <a:t>finden Sie eine Sektion „Sounds </a:t>
            </a:r>
            <a:r>
              <a:rPr lang="de-DE" sz="2400" dirty="0" err="1" smtClean="0"/>
              <a:t>from</a:t>
            </a:r>
            <a:r>
              <a:rPr lang="de-DE" sz="2400" dirty="0" smtClean="0"/>
              <a:t> Space“, die mehr als 1000 Tondokumente von Satelliten enthält. Darunter sind auch viele Aufzeichnungen von Amateurfunksatelliten und Raumstationen.</a:t>
            </a:r>
          </a:p>
          <a:p>
            <a:pPr>
              <a:buFont typeface="Arial" pitchFamily="34" charset="0"/>
              <a:buChar char="•"/>
            </a:pPr>
            <a:r>
              <a:rPr lang="de-DE" sz="2400" dirty="0" smtClean="0"/>
              <a:t>Viele der Informationen aus dieser Präsentation finden Sie dort.</a:t>
            </a:r>
          </a:p>
          <a:p>
            <a:pPr>
              <a:buFont typeface="Arial" pitchFamily="34" charset="0"/>
              <a:buChar char="•"/>
            </a:pPr>
            <a:r>
              <a:rPr lang="de-DE" sz="2400" dirty="0" smtClean="0"/>
              <a:t>Zusätzlich erwartet Sie dort eine ausführliche Linkliste zu den Themen Amateurfunk und Astronomie.</a:t>
            </a:r>
          </a:p>
          <a:p>
            <a:pPr>
              <a:buFont typeface="Arial" pitchFamily="34" charset="0"/>
              <a:buChar char="•"/>
            </a:pPr>
            <a:r>
              <a:rPr lang="de-DE" sz="2400" dirty="0" smtClean="0"/>
              <a:t>Ich freue mich stets über Rückmeldungen und Verbesserungsvorschläge.</a:t>
            </a:r>
            <a:endParaRPr lang="de-DE" sz="2400" dirty="0"/>
          </a:p>
        </p:txBody>
      </p:sp>
      <p:pic>
        <p:nvPicPr>
          <p:cNvPr id="4" name="Picture 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89" r="16303" b="24217"/>
          <a:stretch/>
        </p:blipFill>
        <p:spPr bwMode="auto">
          <a:xfrm>
            <a:off x="5940152" y="1412775"/>
            <a:ext cx="1104580" cy="571299"/>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2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p:txBody>
          <a:bodyPr/>
          <a:lstStyle/>
          <a:p>
            <a:endParaRPr lang="de-DE"/>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738"/>
            <a:ext cx="10219073" cy="689073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707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629" t="1" r="17638" b="-3846"/>
          <a:stretch/>
        </p:blipFill>
        <p:spPr bwMode="auto">
          <a:xfrm>
            <a:off x="0" y="0"/>
            <a:ext cx="9144000" cy="182000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 r="19949" b="34557"/>
          <a:stretch/>
        </p:blipFill>
        <p:spPr bwMode="auto">
          <a:xfrm>
            <a:off x="-4438" y="1666528"/>
            <a:ext cx="9148437" cy="519147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795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629" t="1" r="17638" b="-3846"/>
          <a:stretch/>
        </p:blipFill>
        <p:spPr bwMode="auto">
          <a:xfrm>
            <a:off x="0" y="0"/>
            <a:ext cx="9144000" cy="182000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19" r="17550" b="2443"/>
          <a:stretch/>
        </p:blipFill>
        <p:spPr bwMode="auto">
          <a:xfrm>
            <a:off x="0" y="1700809"/>
            <a:ext cx="9144000" cy="515719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54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629" t="1" r="17638" b="-3846"/>
          <a:stretch/>
        </p:blipFill>
        <p:spPr bwMode="auto">
          <a:xfrm>
            <a:off x="0" y="0"/>
            <a:ext cx="9144000" cy="182000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463" b="2412"/>
          <a:stretch/>
        </p:blipFill>
        <p:spPr bwMode="auto">
          <a:xfrm>
            <a:off x="0" y="1124744"/>
            <a:ext cx="9144000" cy="5733256"/>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659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53975"/>
            <a:ext cx="8928992" cy="1433513"/>
          </a:xfrm>
        </p:spPr>
        <p:txBody>
          <a:bodyPr/>
          <a:lstStyle/>
          <a:p>
            <a:r>
              <a:rPr lang="de-DE" dirty="0" smtClean="0"/>
              <a:t>Was ist speziell am Amateurfunk ?</a:t>
            </a:r>
            <a:endParaRPr lang="de-DE" dirty="0"/>
          </a:p>
        </p:txBody>
      </p:sp>
      <p:sp>
        <p:nvSpPr>
          <p:cNvPr id="3" name="Textplatzhalter 2"/>
          <p:cNvSpPr>
            <a:spLocks noGrp="1"/>
          </p:cNvSpPr>
          <p:nvPr>
            <p:ph type="body" sz="half" idx="1"/>
          </p:nvPr>
        </p:nvSpPr>
        <p:spPr>
          <a:xfrm>
            <a:off x="467544" y="1484784"/>
            <a:ext cx="8219256" cy="4925144"/>
          </a:xfrm>
        </p:spPr>
        <p:txBody>
          <a:bodyPr/>
          <a:lstStyle/>
          <a:p>
            <a:r>
              <a:rPr lang="de-DE" sz="2000" dirty="0"/>
              <a:t>Der Amateurfunk verbindet Gleichgesinnte auf der ganzen Welt. Für Funkamateure gibt es keine </a:t>
            </a:r>
            <a:r>
              <a:rPr lang="de-DE" sz="2000" dirty="0" smtClean="0"/>
              <a:t>ethnischen, nationalen </a:t>
            </a:r>
            <a:r>
              <a:rPr lang="de-DE" sz="2000" dirty="0"/>
              <a:t>oder </a:t>
            </a:r>
            <a:r>
              <a:rPr lang="de-DE" sz="2000" dirty="0" smtClean="0"/>
              <a:t>religiösen </a:t>
            </a:r>
            <a:r>
              <a:rPr lang="de-DE" sz="2000" dirty="0"/>
              <a:t>Grenzen in der Kommunikation zwischen Menschen</a:t>
            </a:r>
            <a:r>
              <a:rPr lang="de-DE" sz="2000" dirty="0" smtClean="0"/>
              <a:t>.</a:t>
            </a:r>
          </a:p>
          <a:p>
            <a:endParaRPr lang="de-DE" sz="2000" dirty="0"/>
          </a:p>
          <a:p>
            <a:r>
              <a:rPr lang="de-DE" sz="2000" dirty="0"/>
              <a:t>Die Verbindungen werden </a:t>
            </a:r>
            <a:r>
              <a:rPr lang="de-DE" sz="2000" dirty="0" smtClean="0"/>
              <a:t>abgewickelt</a:t>
            </a:r>
            <a:r>
              <a:rPr lang="de-DE" sz="2000" dirty="0"/>
              <a:t>: </a:t>
            </a:r>
          </a:p>
          <a:p>
            <a:r>
              <a:rPr lang="de-DE" sz="2000" dirty="0"/>
              <a:t>• direkt </a:t>
            </a:r>
            <a:r>
              <a:rPr lang="de-DE" sz="2000" dirty="0" smtClean="0"/>
              <a:t>(inklusive Reflektionen an Objekten wie dem Mond)</a:t>
            </a:r>
            <a:endParaRPr lang="de-DE" sz="2000" dirty="0"/>
          </a:p>
          <a:p>
            <a:r>
              <a:rPr lang="de-DE" sz="2000" dirty="0"/>
              <a:t>• über </a:t>
            </a:r>
            <a:r>
              <a:rPr lang="de-DE" sz="2000" dirty="0" smtClean="0"/>
              <a:t>Relaisstationen</a:t>
            </a:r>
          </a:p>
          <a:p>
            <a:r>
              <a:rPr lang="de-DE" sz="2000" dirty="0" smtClean="0"/>
              <a:t>• </a:t>
            </a:r>
            <a:r>
              <a:rPr lang="de-DE" sz="2000" dirty="0"/>
              <a:t>über Satellit (wir Funkamateure haben eigene Satelliten) </a:t>
            </a:r>
            <a:endParaRPr lang="de-DE" sz="2000" dirty="0" smtClean="0"/>
          </a:p>
          <a:p>
            <a:endParaRPr lang="de-DE" sz="2000" dirty="0"/>
          </a:p>
          <a:p>
            <a:r>
              <a:rPr lang="de-DE" sz="2000" dirty="0" smtClean="0"/>
              <a:t>Funkamateure dürfen ihre Funkgeräte, Antennen und Hilfsgeräte selbst bauen oder kommerzielle Geräte modifizieren. Sie sorgen selbstständig für die Einhaltung der gesetzlichen Grenzwerte. Viele der heutzutage kommerziell genutzten und für selbstverständlich empfundenen Techniken haben ihren Ursprung im Amateurfunk. </a:t>
            </a:r>
          </a:p>
          <a:p>
            <a:endParaRPr lang="de-DE" sz="2000" dirty="0"/>
          </a:p>
        </p:txBody>
      </p:sp>
    </p:spTree>
    <p:extLst>
      <p:ext uri="{BB962C8B-B14F-4D97-AF65-F5344CB8AC3E}">
        <p14:creationId xmlns:p14="http://schemas.microsoft.com/office/powerpoint/2010/main" val="21329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Satellitenbahnen</a:t>
            </a:r>
            <a:endParaRPr lang="de-DE" dirty="0"/>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24744"/>
            <a:ext cx="7920880" cy="531602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251520" y="6484203"/>
            <a:ext cx="8892480" cy="338554"/>
          </a:xfrm>
          <a:prstGeom prst="rect">
            <a:avLst/>
          </a:prstGeom>
        </p:spPr>
        <p:txBody>
          <a:bodyPr wrap="square">
            <a:spAutoFit/>
          </a:bodyPr>
          <a:lstStyle/>
          <a:p>
            <a:r>
              <a:rPr lang="de-DE" sz="1600" dirty="0" smtClean="0">
                <a:solidFill>
                  <a:schemeClr val="tx1"/>
                </a:solidFill>
              </a:rPr>
              <a:t>Quelle: The Van Allen Belt </a:t>
            </a:r>
            <a:r>
              <a:rPr lang="de-DE" sz="1600" dirty="0" err="1" smtClean="0">
                <a:solidFill>
                  <a:schemeClr val="tx1"/>
                </a:solidFill>
              </a:rPr>
              <a:t>and</a:t>
            </a:r>
            <a:r>
              <a:rPr lang="de-DE" sz="1600" dirty="0" smtClean="0">
                <a:solidFill>
                  <a:schemeClr val="tx1"/>
                </a:solidFill>
              </a:rPr>
              <a:t> </a:t>
            </a:r>
            <a:r>
              <a:rPr lang="de-DE" sz="1600" dirty="0" err="1" smtClean="0">
                <a:solidFill>
                  <a:schemeClr val="tx1"/>
                </a:solidFill>
              </a:rPr>
              <a:t>typical</a:t>
            </a:r>
            <a:r>
              <a:rPr lang="de-DE" sz="1600" dirty="0" smtClean="0">
                <a:solidFill>
                  <a:schemeClr val="tx1"/>
                </a:solidFill>
              </a:rPr>
              <a:t> </a:t>
            </a:r>
            <a:r>
              <a:rPr lang="de-DE" sz="1600" dirty="0" err="1" smtClean="0">
                <a:solidFill>
                  <a:schemeClr val="tx1"/>
                </a:solidFill>
              </a:rPr>
              <a:t>satellite</a:t>
            </a:r>
            <a:r>
              <a:rPr lang="de-DE" sz="1600" dirty="0" smtClean="0">
                <a:solidFill>
                  <a:schemeClr val="tx1"/>
                </a:solidFill>
              </a:rPr>
              <a:t> </a:t>
            </a:r>
            <a:r>
              <a:rPr lang="de-DE" sz="1600" dirty="0" err="1" smtClean="0">
                <a:solidFill>
                  <a:schemeClr val="tx1"/>
                </a:solidFill>
              </a:rPr>
              <a:t>orbits</a:t>
            </a:r>
            <a:r>
              <a:rPr lang="de-DE" sz="1600" dirty="0" smtClean="0">
                <a:solidFill>
                  <a:schemeClr val="tx1"/>
                </a:solidFill>
              </a:rPr>
              <a:t> – The Aerospace Corporation</a:t>
            </a:r>
            <a:endParaRPr lang="de-DE" sz="1600" dirty="0">
              <a:solidFill>
                <a:schemeClr val="tx1"/>
              </a:solidFill>
            </a:endParaRPr>
          </a:p>
        </p:txBody>
      </p:sp>
    </p:spTree>
    <p:extLst>
      <p:ext uri="{BB962C8B-B14F-4D97-AF65-F5344CB8AC3E}">
        <p14:creationId xmlns:p14="http://schemas.microsoft.com/office/powerpoint/2010/main" val="257650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Satellitenbahnen</a:t>
            </a:r>
            <a:endParaRPr lang="de-DE" dirty="0"/>
          </a:p>
        </p:txBody>
      </p:sp>
      <p:sp>
        <p:nvSpPr>
          <p:cNvPr id="3" name="Inhaltsplatzhalter 2"/>
          <p:cNvSpPr>
            <a:spLocks noGrp="1"/>
          </p:cNvSpPr>
          <p:nvPr>
            <p:ph idx="1"/>
          </p:nvPr>
        </p:nvSpPr>
        <p:spPr>
          <a:xfrm>
            <a:off x="215516" y="1412776"/>
            <a:ext cx="8856984" cy="4824536"/>
          </a:xfrm>
        </p:spPr>
        <p:txBody>
          <a:bodyPr/>
          <a:lstStyle/>
          <a:p>
            <a:r>
              <a:rPr lang="de-DE" sz="1800" dirty="0" smtClean="0"/>
              <a:t>Abhängig von ihrer Flughöhe werden Satelliten in verschiedene Typen aufgeteilt:</a:t>
            </a:r>
          </a:p>
          <a:p>
            <a:r>
              <a:rPr lang="de-DE" sz="1800" b="1" dirty="0" smtClean="0"/>
              <a:t>GEO (</a:t>
            </a:r>
            <a:r>
              <a:rPr lang="de-DE" sz="1800" b="1" dirty="0" err="1" smtClean="0"/>
              <a:t>Geostationary</a:t>
            </a:r>
            <a:r>
              <a:rPr lang="de-DE" sz="1800" b="1" dirty="0" smtClean="0"/>
              <a:t> Orbit): </a:t>
            </a:r>
            <a:r>
              <a:rPr lang="de-DE" sz="1800" dirty="0" smtClean="0"/>
              <a:t/>
            </a:r>
            <a:br>
              <a:rPr lang="de-DE" sz="1800" dirty="0" smtClean="0"/>
            </a:br>
            <a:r>
              <a:rPr lang="de-DE" sz="1800" dirty="0" smtClean="0"/>
              <a:t>Geostationäre Satelliten mit einer Flughöhe von 36.000 km. Die Umlaufzeit beträgt genau einen Tag. In Bezug auf die Erdoberfläche sind diese Satelliten ortsfest. Beispiele: Astra, </a:t>
            </a:r>
            <a:r>
              <a:rPr lang="de-DE" sz="1800" dirty="0" err="1" smtClean="0"/>
              <a:t>Eutelsat</a:t>
            </a:r>
            <a:r>
              <a:rPr lang="de-DE" sz="1800" dirty="0" smtClean="0"/>
              <a:t>, </a:t>
            </a:r>
            <a:r>
              <a:rPr lang="de-DE" sz="1800" dirty="0" err="1" smtClean="0"/>
              <a:t>Inmarsat</a:t>
            </a:r>
            <a:r>
              <a:rPr lang="de-DE" sz="1800" dirty="0" smtClean="0"/>
              <a:t>, Meteosat</a:t>
            </a:r>
          </a:p>
          <a:p>
            <a:r>
              <a:rPr lang="de-DE" sz="1800" b="1" dirty="0" smtClean="0"/>
              <a:t>MEO (Medium Earth Orbit): </a:t>
            </a:r>
            <a:r>
              <a:rPr lang="de-DE" sz="1800" dirty="0" smtClean="0"/>
              <a:t/>
            </a:r>
            <a:br>
              <a:rPr lang="de-DE" sz="1800" dirty="0" smtClean="0"/>
            </a:br>
            <a:r>
              <a:rPr lang="de-DE" sz="1800" dirty="0" smtClean="0"/>
              <a:t>Satelliten mit einer Flughöhe von 6.000 - 36.000 km und einer Umlaufdauer von 4–24 Stunden. Beispiele: GPS, GLONASS, Galileo</a:t>
            </a:r>
          </a:p>
          <a:p>
            <a:r>
              <a:rPr lang="de-DE" sz="1800" b="1" dirty="0" smtClean="0"/>
              <a:t>HEO (</a:t>
            </a:r>
            <a:r>
              <a:rPr lang="de-DE" sz="1800" b="1" dirty="0" err="1" smtClean="0"/>
              <a:t>Highly</a:t>
            </a:r>
            <a:r>
              <a:rPr lang="de-DE" sz="1800" b="1" dirty="0" smtClean="0"/>
              <a:t> </a:t>
            </a:r>
            <a:r>
              <a:rPr lang="de-DE" sz="1800" b="1" dirty="0" err="1" smtClean="0"/>
              <a:t>Elliptical</a:t>
            </a:r>
            <a:r>
              <a:rPr lang="de-DE" sz="1800" b="1" dirty="0" smtClean="0"/>
              <a:t> Orbit): </a:t>
            </a:r>
            <a:r>
              <a:rPr lang="de-DE" sz="1800" dirty="0" smtClean="0"/>
              <a:t/>
            </a:r>
            <a:br>
              <a:rPr lang="de-DE" sz="1800" dirty="0" smtClean="0"/>
            </a:br>
            <a:r>
              <a:rPr lang="de-DE" sz="1800" dirty="0" smtClean="0"/>
              <a:t>Satelliten bewegen sich auf elliptischen Bahnen mit großer Exzentrizität, das heißt großem Verhältnis von Perigäum (erdnächstem Punkt) und Apogäum (erdfernstem Punkt). Beispiele: AO10, AO13, AO40</a:t>
            </a:r>
            <a:endParaRPr lang="de-DE" sz="1800" dirty="0"/>
          </a:p>
          <a:p>
            <a:r>
              <a:rPr lang="de-DE" sz="1800" b="1" dirty="0" smtClean="0"/>
              <a:t>LEO (Low Earth Orbit): </a:t>
            </a:r>
            <a:r>
              <a:rPr lang="de-DE" sz="1800" dirty="0" smtClean="0"/>
              <a:t/>
            </a:r>
            <a:br>
              <a:rPr lang="de-DE" sz="1800" dirty="0" smtClean="0"/>
            </a:br>
            <a:r>
              <a:rPr lang="de-DE" sz="1800" dirty="0" smtClean="0"/>
              <a:t>Satelliten mit einer Flughöhe </a:t>
            </a:r>
            <a:r>
              <a:rPr lang="de-DE" sz="1800" smtClean="0"/>
              <a:t>von 200–1.500 </a:t>
            </a:r>
            <a:r>
              <a:rPr lang="de-DE" sz="1800" dirty="0" smtClean="0"/>
              <a:t>km und einer Umlaufdauer von 1,5–2 Stunden. Beispiele: AO-7, AO-51, ISS, Wettersatelliten NOAA, Iridium</a:t>
            </a:r>
          </a:p>
        </p:txBody>
      </p:sp>
      <p:sp>
        <p:nvSpPr>
          <p:cNvPr id="4" name="Rechteck 3"/>
          <p:cNvSpPr/>
          <p:nvPr/>
        </p:nvSpPr>
        <p:spPr>
          <a:xfrm>
            <a:off x="1187624" y="6396335"/>
            <a:ext cx="6912768" cy="338554"/>
          </a:xfrm>
          <a:prstGeom prst="rect">
            <a:avLst/>
          </a:prstGeom>
        </p:spPr>
        <p:txBody>
          <a:bodyPr wrap="square">
            <a:spAutoFit/>
          </a:bodyPr>
          <a:lstStyle/>
          <a:p>
            <a:r>
              <a:rPr lang="de-DE" sz="1600" dirty="0" smtClean="0">
                <a:solidFill>
                  <a:schemeClr val="tx1"/>
                </a:solidFill>
              </a:rPr>
              <a:t>Quelle: http://de.wikipedia.org/wiki/Satellitenorbit</a:t>
            </a:r>
            <a:endParaRPr lang="de-DE" sz="1600" dirty="0">
              <a:solidFill>
                <a:schemeClr val="tx1"/>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332656"/>
            <a:ext cx="1161489" cy="77952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592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53975"/>
            <a:ext cx="8784976" cy="1433513"/>
          </a:xfrm>
        </p:spPr>
        <p:txBody>
          <a:bodyPr/>
          <a:lstStyle/>
          <a:p>
            <a:r>
              <a:rPr lang="de-DE" dirty="0" smtClean="0"/>
              <a:t>Satellitenbahnen – Astra (GEO)</a:t>
            </a:r>
            <a:endParaRPr lang="de-DE" dirty="0"/>
          </a:p>
        </p:txBody>
      </p:sp>
      <p:sp>
        <p:nvSpPr>
          <p:cNvPr id="3" name="Textfeld 2"/>
          <p:cNvSpPr txBox="1"/>
          <p:nvPr/>
        </p:nvSpPr>
        <p:spPr>
          <a:xfrm>
            <a:off x="912933" y="6221300"/>
            <a:ext cx="7032566" cy="338554"/>
          </a:xfrm>
          <a:prstGeom prst="rect">
            <a:avLst/>
          </a:prstGeom>
          <a:noFill/>
        </p:spPr>
        <p:txBody>
          <a:bodyPr wrap="none" rtlCol="0">
            <a:spAutoFit/>
          </a:bodyPr>
          <a:lstStyle/>
          <a:p>
            <a:r>
              <a:rPr lang="de-DE" sz="1600" dirty="0" smtClean="0">
                <a:solidFill>
                  <a:schemeClr val="tx1"/>
                </a:solidFill>
              </a:rPr>
              <a:t>Astra-1D in einem GEO (</a:t>
            </a:r>
            <a:r>
              <a:rPr lang="de-DE" sz="1600" dirty="0" err="1" smtClean="0">
                <a:solidFill>
                  <a:schemeClr val="tx1"/>
                </a:solidFill>
              </a:rPr>
              <a:t>Geostationary</a:t>
            </a:r>
            <a:r>
              <a:rPr lang="de-DE" sz="1600" dirty="0" smtClean="0">
                <a:solidFill>
                  <a:schemeClr val="tx1"/>
                </a:solidFill>
              </a:rPr>
              <a:t> </a:t>
            </a:r>
            <a:r>
              <a:rPr lang="de-DE" sz="1600" dirty="0">
                <a:solidFill>
                  <a:schemeClr val="tx1"/>
                </a:solidFill>
              </a:rPr>
              <a:t>O</a:t>
            </a:r>
            <a:r>
              <a:rPr lang="de-DE" sz="1600" dirty="0" smtClean="0">
                <a:solidFill>
                  <a:schemeClr val="tx1"/>
                </a:solidFill>
              </a:rPr>
              <a:t>rbit</a:t>
            </a:r>
            <a:r>
              <a:rPr lang="de-DE" sz="1600" dirty="0">
                <a:solidFill>
                  <a:schemeClr val="tx1"/>
                </a:solidFill>
              </a:rPr>
              <a:t>): </a:t>
            </a:r>
            <a:r>
              <a:rPr lang="de-DE" sz="1600" dirty="0" smtClean="0">
                <a:solidFill>
                  <a:schemeClr val="tx1"/>
                </a:solidFill>
              </a:rPr>
              <a:t>großer </a:t>
            </a:r>
            <a:r>
              <a:rPr lang="de-DE" sz="1600" dirty="0">
                <a:solidFill>
                  <a:schemeClr val="tx1"/>
                </a:solidFill>
              </a:rPr>
              <a:t>Sichtbarkeitsbereich</a:t>
            </a:r>
          </a:p>
        </p:txBody>
      </p:sp>
      <p:pic>
        <p:nvPicPr>
          <p:cNvPr id="1249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75"/>
          <a:stretch/>
        </p:blipFill>
        <p:spPr bwMode="auto">
          <a:xfrm>
            <a:off x="755576" y="1250830"/>
            <a:ext cx="7560840" cy="473243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2" name="Picture 4" descr="http://t2.gstatic.com/images?q=tbn:ANd9GcQfsb8zm_WS4Qt3mzovszow8QYRmJbVqLtKhjx6y1zQFw3t6__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486" y="1499036"/>
            <a:ext cx="1280223" cy="1598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70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Satellitenbahnen – AO10 (HEO)</a:t>
            </a:r>
            <a:endParaRPr lang="de-DE" dirty="0"/>
          </a:p>
        </p:txBody>
      </p:sp>
      <p:pic>
        <p:nvPicPr>
          <p:cNvPr id="1239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862" r="22261" b="33775"/>
          <a:stretch/>
        </p:blipFill>
        <p:spPr bwMode="auto">
          <a:xfrm>
            <a:off x="861450" y="1412774"/>
            <a:ext cx="7482489" cy="4658891"/>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251520" y="6237312"/>
            <a:ext cx="8050345" cy="338554"/>
          </a:xfrm>
          <a:prstGeom prst="rect">
            <a:avLst/>
          </a:prstGeom>
          <a:noFill/>
        </p:spPr>
        <p:txBody>
          <a:bodyPr wrap="none" rtlCol="0">
            <a:spAutoFit/>
          </a:bodyPr>
          <a:lstStyle/>
          <a:p>
            <a:r>
              <a:rPr lang="de-DE" sz="1600" dirty="0" smtClean="0">
                <a:solidFill>
                  <a:schemeClr val="tx1"/>
                </a:solidFill>
              </a:rPr>
              <a:t>AO-10 in einem HEO (</a:t>
            </a:r>
            <a:r>
              <a:rPr lang="de-DE" sz="1600" dirty="0" err="1">
                <a:solidFill>
                  <a:schemeClr val="tx1"/>
                </a:solidFill>
              </a:rPr>
              <a:t>H</a:t>
            </a:r>
            <a:r>
              <a:rPr lang="de-DE" sz="1600" dirty="0" err="1" smtClean="0">
                <a:solidFill>
                  <a:schemeClr val="tx1"/>
                </a:solidFill>
              </a:rPr>
              <a:t>ighly</a:t>
            </a:r>
            <a:r>
              <a:rPr lang="de-DE" sz="1600" dirty="0" smtClean="0">
                <a:solidFill>
                  <a:schemeClr val="tx1"/>
                </a:solidFill>
              </a:rPr>
              <a:t> </a:t>
            </a:r>
            <a:r>
              <a:rPr lang="de-DE" sz="1600" dirty="0" err="1" smtClean="0">
                <a:solidFill>
                  <a:schemeClr val="tx1"/>
                </a:solidFill>
              </a:rPr>
              <a:t>Elliptical</a:t>
            </a:r>
            <a:r>
              <a:rPr lang="de-DE" sz="1600" dirty="0" smtClean="0">
                <a:solidFill>
                  <a:schemeClr val="tx1"/>
                </a:solidFill>
              </a:rPr>
              <a:t> Orbit): großer Sichtbarkeitsbereich im Apogäum</a:t>
            </a:r>
            <a:endParaRPr lang="de-DE" sz="1600" dirty="0">
              <a:solidFill>
                <a:schemeClr val="tx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119" y="1658127"/>
            <a:ext cx="2332494" cy="1306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419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Satellitenbahnen – AO40 </a:t>
            </a:r>
            <a:r>
              <a:rPr lang="de-DE" dirty="0"/>
              <a:t>(HEO)</a:t>
            </a:r>
          </a:p>
        </p:txBody>
      </p:sp>
      <p:sp>
        <p:nvSpPr>
          <p:cNvPr id="5" name="Rectangle 2"/>
          <p:cNvSpPr txBox="1">
            <a:spLocks noChangeArrowheads="1"/>
          </p:cNvSpPr>
          <p:nvPr/>
        </p:nvSpPr>
        <p:spPr bwMode="auto">
          <a:xfrm>
            <a:off x="0" y="1619250"/>
            <a:ext cx="5580112" cy="427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314325" indent="-314325">
              <a:spcBef>
                <a:spcPts val="900"/>
              </a:spcBef>
              <a:buFont typeface="Arial" charset="0"/>
              <a:buChar char="•"/>
              <a:tabLst>
                <a:tab pos="314325" algn="l"/>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pPr>
            <a:r>
              <a:rPr lang="de-DE" sz="2000" kern="0" dirty="0" smtClean="0"/>
              <a:t>Auch AO-40 hatte einen HEO </a:t>
            </a:r>
            <a:br>
              <a:rPr lang="de-DE" sz="2000" kern="0" dirty="0" smtClean="0"/>
            </a:br>
            <a:r>
              <a:rPr lang="de-DE" sz="2000" kern="0" dirty="0" smtClean="0"/>
              <a:t>(</a:t>
            </a:r>
            <a:r>
              <a:rPr lang="de-DE" sz="2000" kern="0" dirty="0" err="1" smtClean="0"/>
              <a:t>Highly</a:t>
            </a:r>
            <a:r>
              <a:rPr lang="de-DE" sz="2000" kern="0" dirty="0" smtClean="0"/>
              <a:t> </a:t>
            </a:r>
            <a:r>
              <a:rPr lang="de-DE" sz="2000" kern="0" dirty="0" err="1" smtClean="0"/>
              <a:t>Elliptical</a:t>
            </a:r>
            <a:r>
              <a:rPr lang="de-DE" sz="2000" kern="0" dirty="0" smtClean="0"/>
              <a:t> Orbit).</a:t>
            </a:r>
          </a:p>
          <a:p>
            <a:pPr marL="314325" indent="-314325">
              <a:spcBef>
                <a:spcPts val="900"/>
              </a:spcBef>
              <a:buFont typeface="Arial" charset="0"/>
              <a:buChar char="•"/>
              <a:tabLst>
                <a:tab pos="314325" algn="l"/>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pPr>
            <a:endParaRPr lang="de-DE" sz="2000" kern="0" dirty="0" smtClean="0"/>
          </a:p>
          <a:p>
            <a:pPr marL="314325" indent="-314325">
              <a:spcBef>
                <a:spcPts val="900"/>
              </a:spcBef>
              <a:buFont typeface="Arial" charset="0"/>
              <a:buChar char="•"/>
              <a:tabLst>
                <a:tab pos="314325" algn="l"/>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pPr>
            <a:r>
              <a:rPr lang="de-DE" sz="2000" kern="0" dirty="0" smtClean="0"/>
              <a:t>Über AO-40 konnte man oft stundenlang weltweit funken. In der Nähe des Apogäums stand er fast bewegungslos am Himmel (man musste lange Zeit keine Antenne nachführen).</a:t>
            </a:r>
          </a:p>
          <a:p>
            <a:pPr marL="314325" indent="-314325">
              <a:spcBef>
                <a:spcPts val="900"/>
              </a:spcBef>
              <a:buFont typeface="Arial" charset="0"/>
              <a:buChar char="•"/>
              <a:tabLst>
                <a:tab pos="314325" algn="l"/>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pPr>
            <a:endParaRPr lang="de-DE" sz="2000" kern="0" dirty="0" smtClean="0"/>
          </a:p>
          <a:p>
            <a:pPr marL="314325" indent="-314325">
              <a:spcBef>
                <a:spcPts val="900"/>
              </a:spcBef>
              <a:buFont typeface="Arial" charset="0"/>
              <a:buChar char="•"/>
              <a:tabLst>
                <a:tab pos="314325" algn="l"/>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pPr>
            <a:r>
              <a:rPr lang="de-DE" sz="2000" kern="0" dirty="0" smtClean="0"/>
              <a:t>Er ist aber leider seit 2004 verstummt.</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4040512"/>
            <a:ext cx="3730783" cy="19807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AutoShape 4" descr="data:image/jpeg;base64,/9j/4AAQSkZJRgABAQAAAQABAAD/2wCEAAkGBhQQEBUUExISFBUWFxUWFRcYFBgXFxoaFhkVGRgZFRUcHiYfGBokGhgYHy8gIycpLSwsFx4xNTAqNSYrLCkBCQoKDgwOGg8PGjMkHyUsLC0sMCk0LzAtMCwvNC80NDQsLCopLCwvLC4sLC0sNCwsLCwsLCkvLCwpLCwsLCwqLP/AABEIAIEBhwMBIgACEQEDEQH/xAAbAAEAAgMBAQAAAAAAAAAAAAAABAUCAwYBB//EAEEQAAICAQMBBgIIBAQDCQEAAAECAxEABBIhMQUGEyJBUTJhBxQjQlJxgZEzYqGxFRY0ciRUkjVDRFOCg8HR8Bf/xAAaAQEAAwEBAQAAAAAAAAAAAAAAAQIDBAUG/8QANREAAgECAwQJAgYCAwAAAAAAAAECAxESITEEQVGRBRMiMmFxgeHwobEUQlLB0fEjMxWSov/aAAwDAQACEQMRAD8A7fGMj63tGKDaZpFj3Ehdwbkjbfwg18Q6++Qk27Im1yRjIy9qQN8Op05uv+9Udf8AdR/pktYiQSvmr8JVv7HJcJLVCzMcZmdO46q1f7TmGQQMYBxkAYxjJAxjGQBjGMAYxjAGMYwBjGMAYxjAGMYwBjGMAYxjAGMYwBjGMAYxjAGMYwBjGMAYxjAGMYwBjGMAYxjAGMYwBjGMADOJ71aXwNLpklaNm3auQkhj8csW2iRfC8emdtnJ/SGRUILADwZTRQN1Zj7cfBnbsWHrk5aZ/Y0he+Rx+o8xIdYtvQUa53R/zCuD/XJPaVfaRqgMbHduWQXuVCaHX7z1meuiVpC/2QicCRBRU0ASSwFVzH0PtkVtMJb8qFaVhtkA5KrY5J9QP657tROVNwbWe7w4+f7mkcNRxnu/f2N7aqQ7gp1MVF+QzUaLsKrbx5ayyftmdStayYXTeYseAaqrPXY36ZUyoZVVNjqEWJAwO4cq5vhR6t7402ubxApaUDy/Fz0DDoW9zl5U4qCpyeb0yLRxOSla1nn8+pfv3n1BC7NQhNgndGpJBVSB5k+ee/511KqrbNO4LKpJWh5lZjyriqFHIskdIjq60aTmMX5Ng6gHiiMp/rVqUBiNFSBTLz5Fsny+hGY1dmp1IqMUsWvC/HdobVYxbUopNXs/nmdavfh9wU6WNvtEQ7JnFBi3JonpWdF2f2iksiobjLPKqqTuLCFVZmHT3+efMdbFErkxqJDSswEo+Mbtw5vgX0+Wdp3e7N2R6eblTGnaPl6klldbB+XhdPnnl16MIwthtJNLzTOdwTSmtLG1e/ekpb8dbUNzGpq79n68ZLi706RmVRPRaqDRSL1baPQ+ufOg5jCqXlsgAWPmPQt/Nk/6yjMoQqJG8NULRD4oy5Y2AfiO0/pnoy6Mo+JlUSiskd6e29OGK/WIbBqixX12+oHrxm+HXRv8MsTevEqdP3z5xqNM4Yh/BaQI7vTEdHWQn0Hz4zQmjRg/iKikxsAFkXl18MhRZJ5uqzJ9F02spP5yIWDDivfyPqrKR6HG09aNe9cfvnzHVBpAZ9siE0mwc/DEx4NA9a/fMtD2hqGkXbqtRGGDCt70LEh6b+eRmT6Ke6f0CXZxPK2p9LvF586XvbqlN/W2ZBQIdA3VRR5Vvmcv+73embUSIrtA4Jk3VGFbYkDvxQXnevt0GYVejatOOK6t6kuDSudNi8o37b1ciRyaXR+LE8aurtExJLO4o09ClC/vmyfW9peGpXQLvJfcPBbhVPl439TnNDZpSSldc0Q42tcuMXlPrZ+0wwEeiQjaLuInzUL53iup/bPIZO1C67tGoXcoY+EBxa39/wBt37Zb8HL9UeaI/LiLnGUMp7Wvy6Ra8x/hp7DaOX63kjwu1DH/AKZA+88bI/h2Ei/P+Khk/hHbvR5hq1i2vPLys0sXapkXdpowljd9nCONp/m45A/fMRH2uIl/4eLfuO77OD4aWhya6lv2x+Ef648w7YsJbYypXtHUBtUng+JPp9NpmMYUEGWUR7tqpR4p+AayPF3vUIzTQyRFSAwBv8XRWAPRff1zCFGU8o5kyi46+H1L7GV2i7waeUAiVVtigD+QlgAaF8dCPXLLYauuPccj9COMpOEoO0lZkWZ5jGMoQMYxgDGMYAxjGAMYxgDGMYAxjGAMYxgDGMYAxjGAM5zvxKqvErE22nXb5AwG+WQk2TxY44Hrlz2rrvAgklq/DRmr3ocC/Tn1zm+92+bUR0zp4emhkarIIVQ5XqPxdc7dhg5VdbDK15aHIifeq26bQlKCpXgmQAUF6ckdc3/VWFArDtKRsKaurED7w+6DjT6kGwzWFVl2lVbmlA630Zr/AEzGXVFmADRMFLDlSo2puKgUo9CM+inHtx/UjeLldpLs/NDwae1H2flZRTK3Fq6oQOt8ZvVvDKbfHI8OOSwb5sEqKA9GIxKrGJQiRmNGmWw+0qSwauW60vtkeXR7QEWOSvMLVgfwH0X2B9crec6kktLNevHxLWxLPx0LqLtVXYq5kA3M5VkUihMSy1uPJWhfHAGU+v04DyMhiG5pCAFICgSKyg+Wui/0yWsBi8NRJMPEWVhweKXofN68HN3bj+C5gd9zlXIOwEWVZuSfN1r+uYRai1Kq7Wy5+5vDBKPZedml6FT9XZNwKQmTYdw3fiEbX8QHQ532ikK9mWVpho9bIQD6s0y8Hn8Xzzi/DaTebiZ9qBrUrzSp7KPi4zsRu/w5uAT/AIfGtA+W5ZVPBPybOXbKdROEXK6ulnxMHPFHPXec1AjBJlqdaZpQetbSnlUcUDf9DlcJdh3GR73OylowSC6pQFk++ZTy+dpjHJuZgxCmwAVfpQuqrrmUaGNXk3SgKIjRHJ3HaQPN7/LPbS3veZxWG7nvtl4mU+us7vEQuysjkqRu3hyAfLR8oQce2anhDsN6xE7+KeuosD4/UqP2zZHpG3Jbr9oscq2gNARmweLvg/8A45q0bIY3ZzET9m8QplohnDE0APX1xks0RTdOC7H08/sb9HoVeSPepRTY3B+NxjXiyCLsdLyNA7ttkHjpwB6kWQw4PH5/rm6y0dFE2RyRsCHrzEsvNk8eU8fLPBEWRV8ORVSTcCDd/wANfbiqOSsmXTlfPy8ln98jKDUq97yafYAGjB6SEE+teVSP1yx7uyodQ7xlRGNPrHChSCKikVT09j75WwozxNJvlQIeQwPJO4ivMPQ5Zdj6pTHqdvWPSa0N5FFl3ULTDmgGGcu1u1GduDK2ipNrXR+B0vYXeDW6eCKGLS7oY9JGyv4UrbnKI1bgaPLEce2ZN327V5rRH75/003ooI9fXpm9O+mp0qRwx6MyJHFCFepPNcKN6LXxGuM9X6Rdcf8AwBHS/LN6hf5fex+meVTg8K/xxeS3+4UXicuJ5ou9/ajyqraMqhIBP1eUUCCeSTx6DNQ739rXxpDV/wDLyex+fvkzQ9/NdI6g6HaD18kvA2k+o96GRl+kPtHaD/h56XQin56/L8v3y/Vu/wDrjz9yF33luRlB3n7WKSE6YghU2/8ADuLJKg8XzXJx2f3k7XZwJNMQtX/pyB8JPW/xVnv+ee0q/wBAeOv2U34iP7c5v1ne/tJaC6Dd5VY/YzGia3Dr+f7ZHVvTq4c/crKOseP0IEXeXtoi/qrDjp9X9fNfr7Vkhe3e2DG58A7ht2/YDnzNfF/hC/vno759qkf9n+hr7GbrxX3vmc3Qd6u1CspbRAFVcp9jINzcbRW7nEoNfkhz9y1Tu3+xFTV6mKbtKaGMvqa7OVlCbufDBk8o5oAnpmWi79fWG8HXaEAc9QfQXzHILHHzzZH2xNppO0Z44vFb61EjLTHhIPMeORzx+uY6b6XtNLST6aVb4bhZFF+4JDfpWefSnHu4bt6W1LuEpRdkaYV7F1SBVcaem3gW0XmYLz5rU9BmC/RrIh8TRa+xYNXXAqraMlT0HUe+TX7B7H1gLIUiYkjyv4Rs3x4beX0PQemRm+iuSN9+m1dDcCLBQ8HnzpwevtlqStUxVZYZeKvfzJc1FdlvyZpMHaWmBMsPjAIxBVVe2AJAuOm546jIui77KW2TaeWFh1I8wHDH4GCt9339cs5JO2NK7GvrEdsegk45Iqqf5fpmWo+kmIyPDq9GTsPBoNYtVva4Fct6E5baHiWSW7OPj4FKau81e6v5EvS6xJUDxuGU7ufhraGLbt1ba2tz04OZidT0eNv9siN/Zs5jtDVQmYDSBo9N/h+tl8MkqN7GZLKk8EMzV+fGcfqYdwkBjXbzRVxzTM1C7/t65fZdh6/FidrOxbqkz62EJ6Kx/IE/vWKz5wdEImZ18WllU8EHd8Eh5FceXb+uRm7dnBYJqNQlgt8bAchWqt3PqM3/AOLb7suZjTtU7uh9OLDPc4CDvNqij+Hqr2AEh41IAK2ACUPNnJ03fGeyyHTPH4m0FkVei2fVT0BOZS6Mqp2TQaSlhudjjOT0/faZiB9Whc2oIR2B5HUgM3zOTuze9wmba2neMlHYHfajZC8tm1H4Nv65hPYa0E5NZItgZfYyq7T70Qad41JkfxUR1dAhQhy4UglhfwXx75oi766VtvnkUtVXEfvXQtSeb+WZLZqskpKLsyML4F5jK4d4tMVVhOlOaWwwsiuOVFdRkqLXRNW2aEkmgPFSyefS79D+2UdGa1iyLG/GZJGT083+3zf2z14WHVWH5gjM7MgwxjGAMYxkAEZS94O6iayUymaeJtipSbStKqr7g+l9cusZKbTuiyk46HNdodzS6oE1LLt3WGivduI6kOeQB7ftkTtbuTK0haGTShSxNFSnDKim/s69CevrnYYzqe2Vms2RB4Xl4/U4r/KeoEcqbIm++gSReWYEMeWF+U9Mh67u1LGU2aVzuKsxBLUz79/Qn2XPoOKzVdIVkkvL1CdpYvU+XLoXiZB4WoW3XnzDl9oN+UcX/bJ+u1Qjk2s7uVMYJZVN7rH3mJ9aOfQw5HqR+RIz0yH3JHsTY/Y5pLpGU1nHM6IV3GV9x8x12rVWQIyecRBgYqsgyE8hT616/dzptZ4i6PUChtXS9lIl8ISdhk2k1fRRV/3zopdMj1uiieum6KM+/rtv198y1CCRCjqCh22tUvlrbVdKoVXtmT2vFJN6KVzPFFd1Hy/VaRQvkjDN4UTNtfcbAIagLoAGv0zdrta0asTHMPLEnDGqjdvkOtZ3EfdfSq5cRMCUMfErcKfYG8jv3M0+1lV513EHqh6bq+6PVic9SPSVFvO/z1MnZ2ur2t89DiYg28fbSWTtUFd1faKlXZ4q+PnkSWPaJAXjKgEC0IAp0HovzJzspe4nmtNU44IFoeLJIPD+hP8ATJf+VWbUO7yRPEwoRlTx8HUFSPu9R75uukKO6XzkXnUwNtK6tu4nGQsGSYOYvDZWaPzbSWBZkA5B6OTXzz2fSq8TttHxeXa/UG3JHX8A/fLSbuRqSwXZp2X0p1WvKo/lPUZIj7jytsV4ONxvZKpIUR3x5m++azX8TRbymiZuMe1d5vcc7Ih8yAToNoN7ruxGa6Djiv1y6X7ODtJNzNtgHVQP4kmn9bJ9cw0+h1Olcg6LUhSFW9r+ws2ErqPfMNMh+patKkBP1FPOCOWdbr5+TMNumnRlZ5W/gusUptaR+/8AR2Ws+kqTTSnTrpQwiqMMXYWVAHotDkZtX6TpTM0f1UUpfnc/3N/y/l/rm/UfSiqagwDTMakaLd4g52yBCa2/O8jS/S2FJA0jGi4/ij7pI/D68fvnBGhdL/Du/UZSi27Lh8ZFT6WNQygjRjnmrk/FXtm8fSXqDE7jSCwVCipObIs9LzbqfpXKKrDSMbDNXi9KYj8HPS8wb6Wzf+jPVh/F9vX4Mv8Ah76Uf/RbDjXZW/7EWT6UNXdDRA/EPhl52gken5D9c3n6Q9Z4O/6oA26q2SnjYWv368frkiX6UpAIyNGTvRWPnbjcDQ4T5ZGT6VZ2P+hI5T77/e/9v0x1L3UV/wBvcjvq8V8Rq/8A6PryaGi6mh9lN0sAn++SNR3614m2LowV3hQ3hS9DVkm66nJR+kSf7atGajIC8yebzspPwfy3xmjs76SdVJPHGdCVVnjUt9rwGdVJ5QDgEn9Mq6bs31S5+5Ee27pfMmal7yt2emplEQk8XtCYEbivkEakEEA88Dr75L1ne/sydguqiVWKhreMNQIv+IvI4/vkPs7vQnZmn+1jMgn1WrfykcAuhXhqvhxx8snartDsjWqrTpGhcEguhiagdpt16fvnn2apKSjnxNWrTV9PAxbuT2droz9XnIG8MTHIHF03BVroUx44yPqO5Gu0wH1PVEhVUBSzITtI5I5TkXh/o000yh9HqyOQQQVlXgADzLR9Pc5r7M7s9qaMuF1HioF+zHibubX7knTgH19c3613SU73WeLcVeGPaT03eZp03eftfTSAanThktAWMXHJANPHx65Yv9ImjmLR6qDhWIJKrKvlYC6qxzR6emRW+kPWaRXOs0Z8pjFgNHe7dupjuVqodDko97uzNap+sxKtGm8SK/RiD4iXxSn1yl41I3VPTVolxble3LiUXb8MK6nUeCFWFezDs+IKBLMCeDyAd2coNGskDEBDTKw89Uhi6nzfiIGdd2p4Z1OvMZUxLpNEin4lKO8TD3uwc5OTVBnZYxGIXA4pgSodFA9CBx+eep0Zdxlbj89Sqc2klrk/A16VCjqVial2uu1ibtZD1Cnix6ZI7R1VOR9qrTxxMPUISUBHp+HrkRdNvUUisgSMFlkHqStWSeTu/pnk+mN7RHOBQcEG+FaQe3T1/TPUyvcmVKM6mK+fz+xp9fzsEhsiPdca0QAoo1d8m88gkZ08JWjLBTJW3byFcXdD7pGbWhbYxWR1CbatfeSuOeaCH98SaoBFVHXxtrhn8MAkMyAC9vPlsfrk5biZNPuK7vydt5hpJvCYsgiZztWt/Njcvw7rHGXvdPskMZiAyP4EijzAi2jaIGuvRh65zszJsTaIvGPiNIfMvQ2K5C/CDnU9xtIfHaTYg+yKkq24AvPDxVn3Jzl21WoyZErPtLLPnZkDvK31dol3yHwdLpgCAKOwMLrdxZYH165X6fUogdpG3APEUuMHaqSEN78kXlp3nJj1Zl2SsEj0wofD/C07V046n19MrO0YyjyBpHqiQCpIFqZOAWPQHJ2VLqYLwQcsTwcczLURMUMm6IQrK/hdVrzqvQAH0OaJdMQWMix8byBvF87WXgMeoc/vm4a60kEkiujRyNGpTgORuB+HjgHI0uoMm4yeEQQhB+EklE+Y/CPTOiN9CtJTTcXp8+MtPqgMpiVHCM6WytZ8oLHmq43n9hmiHtKQOds2pQLJIKDtXl2/zDNEEJkJ2xg7qrZICfNEd3HOe6jSUFoTeZVlNcgEiQ1YA/CP3ymCOjIjFQlZvX5cs5O8WrCoy6x6dXNOu7oVHIpr5sjOt7G7U8ZFDHc4jV2YKFBEjzBaAA5qPngZ8+jn3UokkFeFe5eOasAbj659I7OiTYjooG+KE3tAJXbuUED0G9v3OeR0nCMYRst4d1kyVjGM8MqMYxgDGMYAxjGAMYxgDGMYAxjGAMYxgAjIHb0m3SzkGiIpKPz2kD+tZPyr7zwNJo5kRSzMoVQOpJZR+g+Z4GAj5TD23PH8GonX8pWH/wA52nY+h1urjDazVagQbkZVa2dmU2pAIO0A+pzV3R7txI6SSlibu2gdo0Uo/nI/3qFHPredk7yGVCsjFCCxVYnB8sgQVuXoQSxB9ATYrOXaXWtamsuP8HbSpxT7ZhPqJWBMc2saj1BjF+4FpwR7nj88rNLr52kKfWNc5JURnxIiCT1B2xqeCDyARyDebe2dcoZFDIoMMbMAy8ktJ8Xv1H9Mj9m9uaeCaN5XYbXBG1C/FNe6uR6VQznp1K0Z9W9OLuatJxxJEyXtYL8Wp1y/7plXi6uiBxmM4mlgkkh1mrQIYgS05Yne9GgOOnzzju//AGss7aQxSSELFOTvCrY2ilQUCQDuPP55d93dfOmjjRE05Vhp3Msk8Y3FRZZo6BazRtufzOdEaEovFjbK4nbRItE7QH/Ma8kda1TdfX1yVoJRNJsGo1g4LFjq3oAV6BrN3x6cZt0Xe6ZRUkenY3Vxs6pXHItST+VZZ9s9spDCNTJ4KxAgCZZj5S3l/wDK/Qg5nSp4pf7G7ar4ysqjX5Ua17CDC11evI91mkIN+xN5hJ2GoNHVdoc0OXc9brov8p/bNvZ3awni8aPwpUayrBdgPXq+43yDzt/TIX+ZE3cxsh8pKb5C1p4oADhCnO8H4h0zvbUdTFY3oer3cMabY9a4u7WeNHQk/wAjAV7cZRd5OxzGi+PpYig2gPpnkjIBYebaQyhbIux6jrnYxdqxOPji+YbU3X5gXlF3meN9gSWFhRBjjL+tGz90jgeg/X0pUq4IX3FqbbmrnN9j9mQIx8HUaiBzFIoEqXR4BPiQk0VPBBAIscC8sY+1+14LaNo9YlkjaVmNc10IkHFdRknu1pAdQqWRu3hm+9tClqsih5lU9PTN8OojdFeSKqoeIFrzVZ2sKN1zQyk+lakoZxutN11Y36uONv7myP6TWjjY6rTEU+whePRiTtk69PfNkc/ZHaSMxVYzabiQYGuiEth5T1I9c0a12CEq7ugG+pqkQgCztV1Y8C/S+MgLo1eNw2iiAfaxfTOFDbTwdg3Cx7bV650Q2qlUtKPZT1MHSlG9tb/QiarbEe0wjUkf+HwqxAe0RRXpRsKM5vU6cxvtDReSr8lWCWcdF/L9s7vtDsNZtNJFGfAaQwksVskRhlAfaQSarKp+6UtSfaROzKQCwPXgCyynoLHXPY2HaKdKFm95nKdndfNPcoKiWJo4hGRvjFB2FhApblj6Mf65oE7uxKRbrikj8hLUoRaPF8+n65d6vulMIjtjgaQyMeGUWhU3dlebr+mRNP3e1MJQrpCzbh8Lbh5ggY8OelHPTjXpNO0lzM1TglJ6vPX0/gpmuPyjxgCHo3xwGb2Hocl6KQNG6hiXXc+941PlVQCPU2TR/TLaHuk6s6eHqUCuNr0aIZdp+7XH55z7uYlsvMpJs7h6P4hrlrrgZsqkJqyZbHGt2YvNWZn9X8m+4iaKglSDuMak9AKFE/vnTdxZSPrH8P8Ahwv5TZ3b0Y3yaHlyi0Glcxp9qhBfyhlv4eW6qQPKK+dZO7AWZdLO0dGRm0qAotkKWkDkium0e39s5NumuolmWi1O6bTs+Rj3rQ/WZlCE1IhNHk7IEjAoA8eU5Qq9sGJmHBtSbFFAvy98vu2YEbW6p3A3LNJsHiAXckinjmyFGQtDujHmilFiIfF6LKDwCvNgDOijK1JJLciLqMXgWf8ARq1GmIaQ+LaRBdwaMGwwdOBz65r1EdNGGMPhnw3+FgdhJHoBXAPGeTahpJDIWlRSwLKwPIDDg+ajy3qMynVmRJDKhQq9BkskRswr4Tx5gOubLxYjjyxvXnp/ZvhkCyjwVjZfuU5s2fC9Wu6b2zDThonAETmo1HB6E7kNkDr5j+2RYpCjhkEJVOnp8MjMOpB6gZLOyTUqFCGMsLkElAXsZzZvoSfyyHGz9CkoJOzV01n6GDFmdYlaZdxTax5Ap2Uccfnn07TRbURbvaiLfvtVRdfpny7YVFIJqAlpg1jhdwPA+fvn1XbXHt5f+njn58Z43SrsorzLTTunuGMYzwjMYxjAGMYwBjGMAYxjAGMYwBjGMAYxjAGMYwCPF2ZAZN8sXiH3ZmJF2eBdevSs19r939FKhJi8MgUCrmMcn1o0x/PJmYTQK4plVh7MoYfseMFlOS0ZrTud2cqUsQW6PlllHI6feo/rkB+7ao1xTSbSeUkVTQo8o67T1rg3eWwGQ9RrHVyBBIygXvVo+fkELBszqQU4uLNY1pp3vzNI7AU8TaTT6jjcpY+enBFbh6Gj5fnlknbKQoqHRlEUBVHBUKooDkVVfPK89rRy2ZdNrImARFbwRKKUchkDMCCSfTi+uYQCBQD9ekip78+jeMUSfI3ABHzv0zDq6se5JW3I2ThLvLM26vtfTSA/8LyeNykIbq/iUda5rOF77atRpWiay0pAA52jbRLkWPMDtA49fSqzvm1OmmQxL2hpUPi+JuHhgFRGq1sd/ckXfpnI9s93DPK7BzIoOxGCgBlXiwB6EljYJ9MiNGo5KUmvc1pdXe0tC37j9k6WfQQkTFCq7GTcnlZSd3B5onzf+rLp+7scZDDUxeU3UiqVP5gML/LOV7ndkiGSSKRQyFS68XTqVXrwejDj5Z1+0fhT/pGWlS3qCbM6jUJNKWRivesR2DFHxfmRqQj3Fr0zVL3w07jzQRsOnmZCP3K8/pm2TTI1WicEEeUdRyDmvtbtDU1H4QDkOpO6toA9+hrk9LPrXGTTjVd8bMnKnfI57XyePIr6JmhK8FYpNxJ5+H7qHmiCCDx065v7J7fi2JppSd6zEByhRWcoAFNihID9zkHqLGX8iBnWQqm9QQCEUHm7G4AEjnofYcZX63sXxNxD7XYVu2KxrzeVgfiFtYPxChRGQqMsTUneJp10MKRb6wmLeBul2vQB2hiAQD7Akcn06Zh4hI54+X/3kTQQyKpEjmQ2aZqLkfzEAA/nX9uZWRS2OnTblbO/IyqV5SWG+QxjGdZzjPCg9hnuMAKSOhI/Ikf2zZ9YbpuYj5m/75rxkg9JB6rGfa4ozV9aO2+fzzXDp0QERxxxgkE7F23V1df7j++Z4ycTeVwsip1/dbTzOzshDMxYkO3JYsSaJPqxzXN3SgeRJLlUpsoAqR5On3by6xm0dqrR0kw89Tmp+5AZ9y6uVfM7UUu9xBriQdD8s9buc/g7BqVJBNF426FKIHxUN3OdJjNlt9fS4lmkuBynbHc12K+ANNtpw4vYSWWlPKj+hyuh7lzrIiNAhRmfcUlBNMoqvOeeK6Z3mM1j0nWStkINxhgTPnk3diSERr9W1HnUeIeoQvtVhYQ9B7nO37N0Bh8W2Db5ppQR7SNYH6ZMBxnPtO0y2i2JaE3drNjGMZyEDGMYAxjGAMYxgDGMYAxjGAMYxgDGMYAxjGAMYxgDGMYArGMZINT6VGNsiE/NVPX3sZkIqXyr0FAADjgVVcV8szxkE3K2Tsvew3eLHXIKSFSbrgspB6jpXpm7R9nGNifGmcVQV2VgOnQ7Qx/UnJmMEyk2MYxgqMYxgDGMYAxjGAMYxgDGMYAxjGAMYxgDGMYAxjGAMYxgDGMYAxjGAMYxgDGMYAxjGAMYxgDGMYAxjGAMYxgDGMYAxjGAMYxgDGMYAxjGAMYxgDGMYAxjGAMYxgDGMYAxjGAMYxgDGMYAxjGAMYxgDGMYAxjGAMYxgDGMYAxjGAMYxgDGMYAxjGAMYxgDGMYAxjGAMYxgDGMYAxjGAMYxgDGMYAxjGAMYxgDGMYAxjGAMYxgDGMYAxjGAMYxgDGMYAxjGAMYxgH//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AutoShape 6" descr="data:image/jpeg;base64,/9j/4AAQSkZJRgABAQAAAQABAAD/2wCEAAkGBhQQEBUUExISFBUWFxUWFRcYFBgXFxoaFhkVGRgZFRUcHiYfGBokGhgYHy8gIycpLSwsFx4xNTAqNSYrLCkBCQoKDgwOGg8PGjMkHyUsLC0sMCk0LzAtMCwvNC80NDQsLCopLCwvLC4sLC0sNCwsLCwsLCkvLCwpLCwsLCwqLP/AABEIAIEBhwMBIgACEQEDEQH/xAAbAAEAAgMBAQAAAAAAAAAAAAAABAUCAwYBB//EAEEQAAICAQMBBgIIBAQDCQEAAAECAxEABBIhMQUGEyJBUTJhBxQjQlJxgZEzYqGxFRY0ciRUkjVDRFOCg8HR8Bf/xAAaAQEAAwEBAQAAAAAAAAAAAAAAAQIDBAUG/8QANREAAgECAwQJAgYCAwAAAAAAAAECAxESITEEQVGRBRMiMmFxgeHwobEUQlLB0fEjMxWSov/aAAwDAQACEQMRAD8A7fGMj63tGKDaZpFj3Ehdwbkjbfwg18Q6++Qk27Im1yRjIy9qQN8Op05uv+9Udf8AdR/pktYiQSvmr8JVv7HJcJLVCzMcZmdO46q1f7TmGQQMYBxkAYxjJAxjGQBjGMAYxjAGMYwBjGMAYxjAGMYwBjGMAYxjAGMYwBjGMAYxjAGMYwBjGMAYxjAGMYwBjGMAYxjAGMYwBjGMADOJ71aXwNLpklaNm3auQkhj8csW2iRfC8emdtnJ/SGRUILADwZTRQN1Zj7cfBnbsWHrk5aZ/Y0he+Rx+o8xIdYtvQUa53R/zCuD/XJPaVfaRqgMbHduWQXuVCaHX7z1meuiVpC/2QicCRBRU0ASSwFVzH0PtkVtMJb8qFaVhtkA5KrY5J9QP657tROVNwbWe7w4+f7mkcNRxnu/f2N7aqQ7gp1MVF+QzUaLsKrbx5ayyftmdStayYXTeYseAaqrPXY36ZUyoZVVNjqEWJAwO4cq5vhR6t7402ubxApaUDy/Fz0DDoW9zl5U4qCpyeb0yLRxOSla1nn8+pfv3n1BC7NQhNgndGpJBVSB5k+ee/511KqrbNO4LKpJWh5lZjyriqFHIskdIjq60aTmMX5Ng6gHiiMp/rVqUBiNFSBTLz5Fsny+hGY1dmp1IqMUsWvC/HdobVYxbUopNXs/nmdavfh9wU6WNvtEQ7JnFBi3JonpWdF2f2iksiobjLPKqqTuLCFVZmHT3+efMdbFErkxqJDSswEo+Mbtw5vgX0+Wdp3e7N2R6eblTGnaPl6klldbB+XhdPnnl16MIwthtJNLzTOdwTSmtLG1e/ekpb8dbUNzGpq79n68ZLi706RmVRPRaqDRSL1baPQ+ufOg5jCqXlsgAWPmPQt/Nk/6yjMoQqJG8NULRD4oy5Y2AfiO0/pnoy6Mo+JlUSiskd6e29OGK/WIbBqixX12+oHrxm+HXRv8MsTevEqdP3z5xqNM4Yh/BaQI7vTEdHWQn0Hz4zQmjRg/iKikxsAFkXl18MhRZJ5uqzJ9F02spP5yIWDDivfyPqrKR6HG09aNe9cfvnzHVBpAZ9siE0mwc/DEx4NA9a/fMtD2hqGkXbqtRGGDCt70LEh6b+eRmT6Ke6f0CXZxPK2p9LvF586XvbqlN/W2ZBQIdA3VRR5Vvmcv+73embUSIrtA4Jk3VGFbYkDvxQXnevt0GYVejatOOK6t6kuDSudNi8o37b1ciRyaXR+LE8aurtExJLO4o09ClC/vmyfW9peGpXQLvJfcPBbhVPl439TnNDZpSSldc0Q42tcuMXlPrZ+0wwEeiQjaLuInzUL53iup/bPIZO1C67tGoXcoY+EBxa39/wBt37Zb8HL9UeaI/LiLnGUMp7Wvy6Ra8x/hp7DaOX63kjwu1DH/AKZA+88bI/h2Ei/P+Khk/hHbvR5hq1i2vPLys0sXapkXdpowljd9nCONp/m45A/fMRH2uIl/4eLfuO77OD4aWhya6lv2x+Ef648w7YsJbYypXtHUBtUng+JPp9NpmMYUEGWUR7tqpR4p+AayPF3vUIzTQyRFSAwBv8XRWAPRff1zCFGU8o5kyi46+H1L7GV2i7waeUAiVVtigD+QlgAaF8dCPXLLYauuPccj9COMpOEoO0lZkWZ5jGMoQMYxgDGMYAxjGAMYxgDGMYAxjGAMYxgDGMYAxjGAM5zvxKqvErE22nXb5AwG+WQk2TxY44Hrlz2rrvAgklq/DRmr3ocC/Tn1zm+92+bUR0zp4emhkarIIVQ5XqPxdc7dhg5VdbDK15aHIifeq26bQlKCpXgmQAUF6ckdc3/VWFArDtKRsKaurED7w+6DjT6kGwzWFVl2lVbmlA630Zr/AEzGXVFmADRMFLDlSo2puKgUo9CM+inHtx/UjeLldpLs/NDwae1H2flZRTK3Fq6oQOt8ZvVvDKbfHI8OOSwb5sEqKA9GIxKrGJQiRmNGmWw+0qSwauW60vtkeXR7QEWOSvMLVgfwH0X2B9crec6kktLNevHxLWxLPx0LqLtVXYq5kA3M5VkUihMSy1uPJWhfHAGU+v04DyMhiG5pCAFICgSKyg+Wui/0yWsBi8NRJMPEWVhweKXofN68HN3bj+C5gd9zlXIOwEWVZuSfN1r+uYRai1Kq7Wy5+5vDBKPZedml6FT9XZNwKQmTYdw3fiEbX8QHQ532ikK9mWVpho9bIQD6s0y8Hn8Xzzi/DaTebiZ9qBrUrzSp7KPi4zsRu/w5uAT/AIfGtA+W5ZVPBPybOXbKdROEXK6ulnxMHPFHPXec1AjBJlqdaZpQetbSnlUcUDf9DlcJdh3GR73OylowSC6pQFk++ZTy+dpjHJuZgxCmwAVfpQuqrrmUaGNXk3SgKIjRHJ3HaQPN7/LPbS3veZxWG7nvtl4mU+us7vEQuysjkqRu3hyAfLR8oQce2anhDsN6xE7+KeuosD4/UqP2zZHpG3Jbr9oscq2gNARmweLvg/8A45q0bIY3ZzET9m8QplohnDE0APX1xks0RTdOC7H08/sb9HoVeSPepRTY3B+NxjXiyCLsdLyNA7ttkHjpwB6kWQw4PH5/rm6y0dFE2RyRsCHrzEsvNk8eU8fLPBEWRV8ORVSTcCDd/wANfbiqOSsmXTlfPy8ln98jKDUq97yafYAGjB6SEE+teVSP1yx7uyodQ7xlRGNPrHChSCKikVT09j75WwozxNJvlQIeQwPJO4ivMPQ5Zdj6pTHqdvWPSa0N5FFl3ULTDmgGGcu1u1GduDK2ipNrXR+B0vYXeDW6eCKGLS7oY9JGyv4UrbnKI1bgaPLEce2ZN327V5rRH75/003ooI9fXpm9O+mp0qRwx6MyJHFCFepPNcKN6LXxGuM9X6Rdcf8AwBHS/LN6hf5fex+meVTg8K/xxeS3+4UXicuJ5ou9/ajyqraMqhIBP1eUUCCeSTx6DNQ739rXxpDV/wDLyex+fvkzQ9/NdI6g6HaD18kvA2k+o96GRl+kPtHaD/h56XQin56/L8v3y/Vu/wDrjz9yF33luRlB3n7WKSE6YghU2/8ADuLJKg8XzXJx2f3k7XZwJNMQtX/pyB8JPW/xVnv+ee0q/wBAeOv2U34iP7c5v1ne/tJaC6Dd5VY/YzGia3Dr+f7ZHVvTq4c/crKOseP0IEXeXtoi/qrDjp9X9fNfr7Vkhe3e2DG58A7ht2/YDnzNfF/hC/vno759qkf9n+hr7GbrxX3vmc3Qd6u1CspbRAFVcp9jINzcbRW7nEoNfkhz9y1Tu3+xFTV6mKbtKaGMvqa7OVlCbufDBk8o5oAnpmWi79fWG8HXaEAc9QfQXzHILHHzzZH2xNppO0Z44vFb61EjLTHhIPMeORzx+uY6b6XtNLST6aVb4bhZFF+4JDfpWefSnHu4bt6W1LuEpRdkaYV7F1SBVcaem3gW0XmYLz5rU9BmC/RrIh8TRa+xYNXXAqraMlT0HUe+TX7B7H1gLIUiYkjyv4Rs3x4beX0PQemRm+iuSN9+m1dDcCLBQ8HnzpwevtlqStUxVZYZeKvfzJc1FdlvyZpMHaWmBMsPjAIxBVVe2AJAuOm546jIui77KW2TaeWFh1I8wHDH4GCt9339cs5JO2NK7GvrEdsegk45Iqqf5fpmWo+kmIyPDq9GTsPBoNYtVva4Fct6E5baHiWSW7OPj4FKau81e6v5EvS6xJUDxuGU7ufhraGLbt1ba2tz04OZidT0eNv9siN/Zs5jtDVQmYDSBo9N/h+tl8MkqN7GZLKk8EMzV+fGcfqYdwkBjXbzRVxzTM1C7/t65fZdh6/FidrOxbqkz62EJ6Kx/IE/vWKz5wdEImZ18WllU8EHd8Eh5FceXb+uRm7dnBYJqNQlgt8bAchWqt3PqM3/AOLb7suZjTtU7uh9OLDPc4CDvNqij+Hqr2AEh41IAK2ACUPNnJ03fGeyyHTPH4m0FkVei2fVT0BOZS6Mqp2TQaSlhudjjOT0/faZiB9Whc2oIR2B5HUgM3zOTuze9wmba2neMlHYHfajZC8tm1H4Nv65hPYa0E5NZItgZfYyq7T70Qad41JkfxUR1dAhQhy4UglhfwXx75oi766VtvnkUtVXEfvXQtSeb+WZLZqskpKLsyML4F5jK4d4tMVVhOlOaWwwsiuOVFdRkqLXRNW2aEkmgPFSyefS79D+2UdGa1iyLG/GZJGT083+3zf2z14WHVWH5gjM7MgwxjGAMYxkAEZS94O6iayUymaeJtipSbStKqr7g+l9cusZKbTuiyk46HNdodzS6oE1LLt3WGivduI6kOeQB7ftkTtbuTK0haGTShSxNFSnDKim/s69CevrnYYzqe2Vms2RB4Xl4/U4r/KeoEcqbIm++gSReWYEMeWF+U9Mh67u1LGU2aVzuKsxBLUz79/Qn2XPoOKzVdIVkkvL1CdpYvU+XLoXiZB4WoW3XnzDl9oN+UcX/bJ+u1Qjk2s7uVMYJZVN7rH3mJ9aOfQw5HqR+RIz0yH3JHsTY/Y5pLpGU1nHM6IV3GV9x8x12rVWQIyecRBgYqsgyE8hT616/dzptZ4i6PUChtXS9lIl8ISdhk2k1fRRV/3zopdMj1uiieum6KM+/rtv198y1CCRCjqCh22tUvlrbVdKoVXtmT2vFJN6KVzPFFd1Hy/VaRQvkjDN4UTNtfcbAIagLoAGv0zdrta0asTHMPLEnDGqjdvkOtZ3EfdfSq5cRMCUMfErcKfYG8jv3M0+1lV513EHqh6bq+6PVic9SPSVFvO/z1MnZ2ur2t89DiYg28fbSWTtUFd1faKlXZ4q+PnkSWPaJAXjKgEC0IAp0HovzJzspe4nmtNU44IFoeLJIPD+hP8ATJf+VWbUO7yRPEwoRlTx8HUFSPu9R75uukKO6XzkXnUwNtK6tu4nGQsGSYOYvDZWaPzbSWBZkA5B6OTXzz2fSq8TttHxeXa/UG3JHX8A/fLSbuRqSwXZp2X0p1WvKo/lPUZIj7jytsV4ONxvZKpIUR3x5m++azX8TRbymiZuMe1d5vcc7Ih8yAToNoN7ruxGa6Djiv1y6X7ODtJNzNtgHVQP4kmn9bJ9cw0+h1Olcg6LUhSFW9r+ws2ErqPfMNMh+patKkBP1FPOCOWdbr5+TMNumnRlZ5W/gusUptaR+/8AR2Ws+kqTTSnTrpQwiqMMXYWVAHotDkZtX6TpTM0f1UUpfnc/3N/y/l/rm/UfSiqagwDTMakaLd4g52yBCa2/O8jS/S2FJA0jGi4/ij7pI/D68fvnBGhdL/Du/UZSi27Lh8ZFT6WNQygjRjnmrk/FXtm8fSXqDE7jSCwVCipObIs9LzbqfpXKKrDSMbDNXi9KYj8HPS8wb6Wzf+jPVh/F9vX4Mv8Ah76Uf/RbDjXZW/7EWT6UNXdDRA/EPhl52gken5D9c3n6Q9Z4O/6oA26q2SnjYWv368frkiX6UpAIyNGTvRWPnbjcDQ4T5ZGT6VZ2P+hI5T77/e/9v0x1L3UV/wBvcjvq8V8Rq/8A6PryaGi6mh9lN0sAn++SNR3614m2LowV3hQ3hS9DVkm66nJR+kSf7atGajIC8yebzspPwfy3xmjs76SdVJPHGdCVVnjUt9rwGdVJ5QDgEn9Mq6bs31S5+5Ee27pfMmal7yt2emplEQk8XtCYEbivkEakEEA88Dr75L1ne/sydguqiVWKhreMNQIv+IvI4/vkPs7vQnZmn+1jMgn1WrfykcAuhXhqvhxx8snartDsjWqrTpGhcEguhiagdpt16fvnn2apKSjnxNWrTV9PAxbuT2droz9XnIG8MTHIHF03BVroUx44yPqO5Gu0wH1PVEhVUBSzITtI5I5TkXh/o000yh9HqyOQQQVlXgADzLR9Pc5r7M7s9qaMuF1HioF+zHibubX7knTgH19c3613SU73WeLcVeGPaT03eZp03eftfTSAanThktAWMXHJANPHx65Yv9ImjmLR6qDhWIJKrKvlYC6qxzR6emRW+kPWaRXOs0Z8pjFgNHe7dupjuVqodDko97uzNap+sxKtGm8SK/RiD4iXxSn1yl41I3VPTVolxble3LiUXb8MK6nUeCFWFezDs+IKBLMCeDyAd2coNGskDEBDTKw89Uhi6nzfiIGdd2p4Z1OvMZUxLpNEin4lKO8TD3uwc5OTVBnZYxGIXA4pgSodFA9CBx+eep0Zdxlbj89Sqc2klrk/A16VCjqVial2uu1ibtZD1Cnix6ZI7R1VOR9qrTxxMPUISUBHp+HrkRdNvUUisgSMFlkHqStWSeTu/pnk+mN7RHOBQcEG+FaQe3T1/TPUyvcmVKM6mK+fz+xp9fzsEhsiPdca0QAoo1d8m88gkZ08JWjLBTJW3byFcXdD7pGbWhbYxWR1CbatfeSuOeaCH98SaoBFVHXxtrhn8MAkMyAC9vPlsfrk5biZNPuK7vydt5hpJvCYsgiZztWt/Njcvw7rHGXvdPskMZiAyP4EijzAi2jaIGuvRh65zszJsTaIvGPiNIfMvQ2K5C/CDnU9xtIfHaTYg+yKkq24AvPDxVn3Jzl21WoyZErPtLLPnZkDvK31dol3yHwdLpgCAKOwMLrdxZYH165X6fUogdpG3APEUuMHaqSEN78kXlp3nJj1Zl2SsEj0wofD/C07V046n19MrO0YyjyBpHqiQCpIFqZOAWPQHJ2VLqYLwQcsTwcczLURMUMm6IQrK/hdVrzqvQAH0OaJdMQWMix8byBvF87WXgMeoc/vm4a60kEkiujRyNGpTgORuB+HjgHI0uoMm4yeEQQhB+EklE+Y/CPTOiN9CtJTTcXp8+MtPqgMpiVHCM6WytZ8oLHmq43n9hmiHtKQOds2pQLJIKDtXl2/zDNEEJkJ2xg7qrZICfNEd3HOe6jSUFoTeZVlNcgEiQ1YA/CP3ymCOjIjFQlZvX5cs5O8WrCoy6x6dXNOu7oVHIpr5sjOt7G7U8ZFDHc4jV2YKFBEjzBaAA5qPngZ8+jn3UokkFeFe5eOasAbj659I7OiTYjooG+KE3tAJXbuUED0G9v3OeR0nCMYRst4d1kyVjGM8MqMYxgDGMYAxjGAMYxgDGMYAxjGAMYxgAjIHb0m3SzkGiIpKPz2kD+tZPyr7zwNJo5kRSzMoVQOpJZR+g+Z4GAj5TD23PH8GonX8pWH/wA52nY+h1urjDazVagQbkZVa2dmU2pAIO0A+pzV3R7txI6SSlibu2gdo0Uo/nI/3qFHPredk7yGVCsjFCCxVYnB8sgQVuXoQSxB9ATYrOXaXWtamsuP8HbSpxT7ZhPqJWBMc2saj1BjF+4FpwR7nj88rNLr52kKfWNc5JURnxIiCT1B2xqeCDyARyDebe2dcoZFDIoMMbMAy8ktJ8Xv1H9Mj9m9uaeCaN5XYbXBG1C/FNe6uR6VQznp1K0Z9W9OLuatJxxJEyXtYL8Wp1y/7plXi6uiBxmM4mlgkkh1mrQIYgS05Yne9GgOOnzzju//AGss7aQxSSELFOTvCrY2ilQUCQDuPP55d93dfOmjjRE05Vhp3Msk8Y3FRZZo6BazRtufzOdEaEovFjbK4nbRItE7QH/Ma8kda1TdfX1yVoJRNJsGo1g4LFjq3oAV6BrN3x6cZt0Xe6ZRUkenY3Vxs6pXHItST+VZZ9s9spDCNTJ4KxAgCZZj5S3l/wDK/Qg5nSp4pf7G7ar4ysqjX5Ua17CDC11evI91mkIN+xN5hJ2GoNHVdoc0OXc9brov8p/bNvZ3awni8aPwpUayrBdgPXq+43yDzt/TIX+ZE3cxsh8pKb5C1p4oADhCnO8H4h0zvbUdTFY3oer3cMabY9a4u7WeNHQk/wAjAV7cZRd5OxzGi+PpYig2gPpnkjIBYebaQyhbIux6jrnYxdqxOPji+YbU3X5gXlF3meN9gSWFhRBjjL+tGz90jgeg/X0pUq4IX3FqbbmrnN9j9mQIx8HUaiBzFIoEqXR4BPiQk0VPBBAIscC8sY+1+14LaNo9YlkjaVmNc10IkHFdRknu1pAdQqWRu3hm+9tClqsih5lU9PTN8OojdFeSKqoeIFrzVZ2sKN1zQyk+lakoZxutN11Y36uONv7myP6TWjjY6rTEU+whePRiTtk69PfNkc/ZHaSMxVYzabiQYGuiEth5T1I9c0a12CEq7ugG+pqkQgCztV1Y8C/S+MgLo1eNw2iiAfaxfTOFDbTwdg3Cx7bV650Q2qlUtKPZT1MHSlG9tb/QiarbEe0wjUkf+HwqxAe0RRXpRsKM5vU6cxvtDReSr8lWCWcdF/L9s7vtDsNZtNJFGfAaQwksVskRhlAfaQSarKp+6UtSfaROzKQCwPXgCyynoLHXPY2HaKdKFm95nKdndfNPcoKiWJo4hGRvjFB2FhApblj6Mf65oE7uxKRbrikj8hLUoRaPF8+n65d6vulMIjtjgaQyMeGUWhU3dlebr+mRNP3e1MJQrpCzbh8Lbh5ggY8OelHPTjXpNO0lzM1TglJ6vPX0/gpmuPyjxgCHo3xwGb2Hocl6KQNG6hiXXc+941PlVQCPU2TR/TLaHuk6s6eHqUCuNr0aIZdp+7XH55z7uYlsvMpJs7h6P4hrlrrgZsqkJqyZbHGt2YvNWZn9X8m+4iaKglSDuMak9AKFE/vnTdxZSPrH8P8Ahwv5TZ3b0Y3yaHlyi0Glcxp9qhBfyhlv4eW6qQPKK+dZO7AWZdLO0dGRm0qAotkKWkDkium0e39s5NumuolmWi1O6bTs+Rj3rQ/WZlCE1IhNHk7IEjAoA8eU5Qq9sGJmHBtSbFFAvy98vu2YEbW6p3A3LNJsHiAXckinjmyFGQtDujHmilFiIfF6LKDwCvNgDOijK1JJLciLqMXgWf8ARq1GmIaQ+LaRBdwaMGwwdOBz65r1EdNGGMPhnw3+FgdhJHoBXAPGeTahpJDIWlRSwLKwPIDDg+ajy3qMynVmRJDKhQq9BkskRswr4Tx5gOubLxYjjyxvXnp/ZvhkCyjwVjZfuU5s2fC9Wu6b2zDThonAETmo1HB6E7kNkDr5j+2RYpCjhkEJVOnp8MjMOpB6gZLOyTUqFCGMsLkElAXsZzZvoSfyyHGz9CkoJOzV01n6GDFmdYlaZdxTax5Ap2Uccfnn07TRbURbvaiLfvtVRdfpny7YVFIJqAlpg1jhdwPA+fvn1XbXHt5f+njn58Z43SrsorzLTTunuGMYzwjMYxjAGMYwBjGMAYxjAGMYwBjGMAYxjAGMYwCPF2ZAZN8sXiH3ZmJF2eBdevSs19r939FKhJi8MgUCrmMcn1o0x/PJmYTQK4plVh7MoYfseMFlOS0ZrTud2cqUsQW6PlllHI6feo/rkB+7ao1xTSbSeUkVTQo8o67T1rg3eWwGQ9RrHVyBBIygXvVo+fkELBszqQU4uLNY1pp3vzNI7AU8TaTT6jjcpY+enBFbh6Gj5fnlknbKQoqHRlEUBVHBUKooDkVVfPK89rRy2ZdNrImARFbwRKKUchkDMCCSfTi+uYQCBQD9ekip78+jeMUSfI3ABHzv0zDq6se5JW3I2ThLvLM26vtfTSA/8LyeNykIbq/iUda5rOF77atRpWiay0pAA52jbRLkWPMDtA49fSqzvm1OmmQxL2hpUPi+JuHhgFRGq1sd/ckXfpnI9s93DPK7BzIoOxGCgBlXiwB6EljYJ9MiNGo5KUmvc1pdXe0tC37j9k6WfQQkTFCq7GTcnlZSd3B5onzf+rLp+7scZDDUxeU3UiqVP5gML/LOV7ndkiGSSKRQyFS68XTqVXrwejDj5Z1+0fhT/pGWlS3qCbM6jUJNKWRivesR2DFHxfmRqQj3Fr0zVL3w07jzQRsOnmZCP3K8/pm2TTI1WicEEeUdRyDmvtbtDU1H4QDkOpO6toA9+hrk9LPrXGTTjVd8bMnKnfI57XyePIr6JmhK8FYpNxJ5+H7qHmiCCDx065v7J7fi2JppSd6zEByhRWcoAFNihID9zkHqLGX8iBnWQqm9QQCEUHm7G4AEjnofYcZX63sXxNxD7XYVu2KxrzeVgfiFtYPxChRGQqMsTUneJp10MKRb6wmLeBul2vQB2hiAQD7Akcn06Zh4hI54+X/3kTQQyKpEjmQ2aZqLkfzEAA/nX9uZWRS2OnTblbO/IyqV5SWG+QxjGdZzjPCg9hnuMAKSOhI/Ikf2zZ9YbpuYj5m/75rxkg9JB6rGfa4ozV9aO2+fzzXDp0QERxxxgkE7F23V1df7j++Z4ycTeVwsip1/dbTzOzshDMxYkO3JYsSaJPqxzXN3SgeRJLlUpsoAqR5On3by6xm0dqrR0kw89Tmp+5AZ9y6uVfM7UUu9xBriQdD8s9buc/g7BqVJBNF426FKIHxUN3OdJjNlt9fS4lmkuBynbHc12K+ANNtpw4vYSWWlPKj+hyuh7lzrIiNAhRmfcUlBNMoqvOeeK6Z3mM1j0nWStkINxhgTPnk3diSERr9W1HnUeIeoQvtVhYQ9B7nO37N0Bh8W2Db5ppQR7SNYH6ZMBxnPtO0y2i2JaE3drNjGMZyEDGMYAxjGAMYxgDGMYAxjGAMYxgDGMYAxjGAMYxgDGMYArGMZINT6VGNsiE/NVPX3sZkIqXyr0FAADjgVVcV8szxkE3K2Tsvew3eLHXIKSFSbrgspB6jpXpm7R9nGNifGmcVQV2VgOnQ7Qx/UnJmMEyk2MYxgqMYxgDGMYAxjGAMYxgDGMYAxjGAMYxgDGMYAxjGAMYxgDGMYAxjGAMYxgDGMYAxjGAMYxgDGMYAxjGAMYxgDGMYAxjGAMYxgDGMYAxjGAMYxgDGMYAxjGAMYxgDGMYAxjGAMYxgDGMYAxjGAMYxgDGMYAxjGAMYxgDGMYAxjGAMYxgDGMYAxjGAMYxgDGMYAxjGAMYxgDGMYAxjGAMYxgDGMYAxjGAMYxgDGMYAxjGAMYxgDGMYAxjGAMYxgDGMYAxjGAMYxgH//2Q=="/>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 name="AutoShape 8" descr="data:image/jpeg;base64,/9j/4AAQSkZJRgABAQAAAQABAAD/2wCEAAkGBhQREBUUEhQWFRUVFyAaGBgYGBcYGxkZFxgXGB0aFhgXHSYfGBojGR4YIC8gJCcqLCwsGB4xNjAqNSYrLSkBCQoKDgwOGg8PGi0kHyQsMiwsLCkqLCwsMCwsLCwvKikpKiwpLCwsLC0sLiwpLCwsLCwpLCwsLCwtKSwpLCwsKf/AABEIALcBEwMBIgACEQEDEQH/xAAcAAEAAgIDAQAAAAAAAAAAAAAABgcEBQIDCAH/xABOEAACAQMBBQUEBgYFCQcFAAABAgMABBEhBQYSMUEHEyJRYTJxgZEUI0JScqEIM2KCscEVU5KisiRDVGOjwsPw8Rclc4OT0dIWNHSz0//EABoBAAIDAQEAAAAAAAAAAAAAAAAEAQIDBQb/xAA0EQACAQIFAQUHAwQDAAAAAAAAAQIDEQQSITFBURMiYXGBBTKRocHR8BRCsSMzUuE0YvH/2gAMAwEAAhEDEQA/ALxpSlAClKUAKUpQApSlAClfCa0V7vvaxsUVzNIOaQKZSD5MUyqH8RFQ2oq7JSvsb6lRF96rqT9VbpCOhnfib/04cj/aVrLy5kXLXe0GRfuoY7ZB+9rJ/fpKftChF2Urvw1/0bLD1HxbzJ+8gUZJAA6nQfOtVcb3WaaNdQA+XeIT8gc1Vu0N8dixtmRhcuOrCS5PwaYkfnWHJ26WcQxb2shA5fq4h8AvFULFVJe5TfroDpRW8kWqd+Lb7Hfyf+HbXDj5iPH51xG+WfZs7xv/AClT/wDY61Tk/wCkLJ9i0QfikY/wUVgyfpA3ufDDbAeqyn/iCrqeIf7UvUo1DqXqN5ZDysbn4m2H/GrkN4Zv9Buf7Vr/AP2qgm7ftonktuPdG383NF7ftpD/AEc/+Uf5NV06/KRV5S+23occ7G7HuWBv8MxNfF3xj+3BeJ6m1mYfONWqjI/0iNoDnFan3xy/ylFZ9t+khcj27WBvwtIv8S1apz5RBdCb6WfJp1jPlKGiPylC1sbPakU2sUscn4HVv8JNU5a/pKRnAlsmHnwShvkGUfxrPXtX2DdHNxb8DH7UluhI9zxlmHvrQgt6lQbZV5s64AFltF426KlyxI90NyWGP3a3UNvfxDSaC5H+sQwsR+OLiT/ZigDf0rQf/VRiH+VW00H7ar38fv44clR6uq1trDaUU6ccMiSL95GDD5jrQBk0pSgBSlKAFKUoAUpSgBSlKAFKUoAUpSgBSuLuFBJIAAySdAAOpPQVDtp79mTKWKqw/wBIcExf+UoIab35Vf2jyrKtWp0Y56jsi8ISm7RVyVX+0Y4ELzOsaD7TEAe7XmfTnUWud+ZJdLSHC5/W3AZAR5pCMO37xSoNt/ea3tH7y6lae4xpnDOM/cQYSFT6Bc+tV3t/tUuZ8rD9Qn7Jy5Hq/T4AVy1i8Riv+NG0f8pfRDXY06X9x3fRfVlq7wbahj12jdl/9UW4U+FvF7Xvfi99Q/aPbPFGvBZ2+g5F8Io90af+4qqZZSxLMSSeZJyT7yedcK1j7NjJ5q8nN+O3wKPEtaU0kSfanaVfz5BnZFP2Yvqx818R+JqNyzMxyxLE9Scn5muFK6EKcKatBJeQvKTluxSlK0Kitnsbd6a6bES+Ee07aIv4m8/QZPpWsqxdibUW6iBjwskSYkhGAvABrJEoHI/aUag68uUpXId7aHzZ2worXDIgnYDLSOoYY6iOM5A97ZJ6YrQ7e2HG6tcWgwqn62HmY8/bT70RP9k6HTBrcXb41DELkctcHXGf5H086xrGVlcSxnEijJx9oHIPh65GcryIJ88Vdrgzu1qQqlSreLdxWjNzbABOcsQJPdHOOJc6mIn+yTg9CYrVGrGidxSlKgkVuNjb4XloR9HuZYwPshzw/FDlT8RWnpQBbO7/AOkRdxYF1FHcL1YfVP8ANQVP9ke+pvsrtE2NtFuJybS4P2yTA+fSeMgN7mOvlXm+lAHsNI7uJVMMqXceM4lwkhXpwTRjgb95Bn71ZOzt5opX7pg8M39VMOBjjqhyVlHqhYV5T3Z39vdnsDbzsFHONjxRn3odB7xg+tW9u/222V+gg2nEsRP2sFoieh+9Ec8jrjnxCqNyXiSXLSozDHPAoe1k+lwEZETuC+P9TcE4ceSyZz98Vt9lbbjuAeAkOmA8bjhkjJ6Oh1HoeR5gka0RmpbEGfSlKuApSlAClKUAKUpQArB2xtqK1iMkzYGcAAZZ2PJUUasx8h/AV1bf28lpFxuCzMeGONfakc8lX+JJ0ABJ0FVpvBt0W6m7vnDSkEIi8lzr3cCn4cTnVuZwMAI4vGLDpRSvN7JfmxvRoupq9Et2Zm8O2GuFMl4wht01EHEOH0Nww0lbyQeEftHWqv3q7UnkzHZ5jTkZDo5/CPsD8/dUa3o3umvpMyHhQHwRj2V/+Tep/Kpl2bdjR2nbNcSzNChbhjwgYsF0ZtSNM6D3GlaWBc5Kti3mlwv2rwS5/PM1niFFZKOi68srOSQsSWJJOpJOST6muNSPf/dT+jb+S2DmRVCsrEBSQ6g8gTyOR8KlG6HZLHeW0U0k7xtICeEIpwOIgak9QM/GuhXxFOgk6jsnoLwpyqPulaUqW7v7gvd7WaxRiFjkcPJj2Y4yQWI8zoAPNhUm7ReyCDZdl34uXkYuqKpRQCWyTqD0UMfhW2ZaeJnYqylWlsLskt1tVudpXf0dWAPCoXw8WqhmbOWI6AeetfN+OxkWtn9Nsrj6RAAGIIGeBsYdWXRxqM6DA1qlOtCorwd0WlFx0ZV1K3W5+7D7RvIrZNOM+JsZ4EGrN8By8yQOtT3tC7FU2bYtcx3DylGUFWRVGHbhzkE9SPnWl1exUqiu+yvXhkWSNijocqw5g/8APSpPuFuSm0O9MsxiCcIBAU5LZzzI5AD51Ytr+jxA68X02QDz7tMfPirBYmm6jpX7yNHTko5uCDRXq3MRmiAVwPr4ui5/zijmYieY+wSB901zii7sB1Jx68x6f88/fWXv7uQuwjbzW10ZJHZhqqDAUDOQCeJTxYIOhBpsoLeAS2y+IYV7ZQW4WY8/MwnoeYOh1wS7CSYrUVtTd7FDP40CK2cNnGCuNQQRgg8iOoOKiu/G4ndKbq1UmAnEigH6puvDnnGTyP2eR6E2FY2C24Jf62RRpCp8Cf8AiOOZ/ZXHqa1t7tmXvOLR2UFSmPAE1BUINCvPK/xzW84JoXpzyy0+BS1KmG9u6IVWubZT3QI7yPXMJPUZ1MRPI9OR6E9G7G4jXqRMJVj7yZ4vECeHu4DMWOOmBikaklTV5D0e9sRalTSDs0cSRRTTLFLOHMalHbiMbsp1XTBUcQPUEVwHZ6DaG6S5VkBkxiNwT3IyTry8qw/VUuvyfW3TqadnIh1KsC57IZElij+kJmWRI8lHUZkTjymf1mBzxyrAfs0mWSJHdV70y+Ig8KxwAMZM9UZSCMedH6ql169eNyOzl0IdSpdFuEOO4jluVje2yzDu5GzEAhEoKjGDxDw86+/9nxEffPcIsAgjmZ+Bzjv3ZEQINSxIJ9Kn9TT6/J869A7ORjbndod3sxx3L8UefFC+TG3np9k+ox8eVXru7vfZ7bCtE7W17EMjBAlQdeE+zNFnmpBHLIBwaqBOyK4OcSISLhYSAGJ4HSJxKPNQsikjmNa18W508Nu15HLwvC7FQvEH4Y5FjMqkcgHP5VlOrRm9JWenz2JySXB6a2dt9lkEF2FSVjiN1z3U+BnwE+xJjUxsc88FgCRvaqrYm+0ck8uydpsjzIwQS44EmOhGn+blBOhGNRkYPOZbM2k9tItvcsXRziCc82P9VMeXe/dbTjH7Q8WlKtd5Zb8eJDj0JHSlKZKClKUAKxdp7SS3heWU8KIMk8z5AAdWJwAOpIFZVQbb18bq6K/5i1b+3cAak/sxA4/GT9wUvia8aFN1Jcfz0NKdN1JKKNHtnbfdK99enDYwkYwe6U6iGPzdiAWbqR91Rih95d5Jb6cyynTkiDki+Q/meprcdo29/wBOueFD9RESE/aPVz7+np7zURpTBYaUb162s5fJdEbV6qf9OHur5m53R3ak2heR28f2z4m+6g1Zj7h+eB1r0LtdLmxNhbW0TGBJVaV10CRIOEI3nqeI/hHnVW9k2/8AYbJSV547h7iQ44kSMqsYwQoLSKclsk6dF8q6rntwvpLniZwLcy57sRxEiLi9kMRknh0znnTGIpTn3oPVJ26a8/YxhJLR7Hf26J3l9BIvOSEL8Udv/kKsc7N+jS7NtFPCXDL8ILZj/ixVZ7z7/WV3dWcojnCW83HICkeWTKNwriQgnK41I51tNtdsNvNtiyu0jnEFsrhlKxhy0oZW4QJCpGODmw5GkKeFniKNOOIWqvf+F8jd1VTm3TJSbJtj/TZio+k39yY4WHQO5VMDpzaQ+gWo9237Qab6HaQhnPicKoLMcAIuANTpx/nWFvL2rwXm1LacxzC1tlYhOFONpWB8RHHw4B4ceLofOo5trfwnasd9bKwWHh4FkABIGeIMFJwGLONDyNaRo1liI/4pN/RL6lXKDpvr+ak/2JvlbmJLfa8DQMyDwXETCOXHhDKSMpqOZGAc61H+0/dcW1uJbSWZIMhGgaV2RQ2cGPJ9n0OefOpDtTtW2LtBY2vrSUyRjQFQ2M6kBkccS56MB7qjG8vaZa3tzCjxSrYxuHkUBDJLwDwpw8QVU6e1yPoBR+mqUasFQ0je8lx6ch2inFupvwTLsi3MksbFr4oWllQusYHiMYGURfIucH4r5Vz2ldzz7vTxXiss5SR3Dc+ITNMuPTGMegrQ76dv7SLGuzA8IGe8MscRyNAqqvE4A566dK1+zu16OS0aO+EskzcYLRxxBeFhgaca6jXpUYylXh3qOt5Jvr5LwJpSg9J9NCsLO2MsiRrqXYKPexAH5mr/AO19jY7EFvkESvHGMaELH4z7x4APjVJ7n7Titr+3nnDtHFIHIQAsSniXAYge0F61Mu1XtMt9qtarEkyxRMxkDhFLcRQeHhdvshufnXQqUlKcZ8r6mCk0mupWlZux9ryWsyzQtwuvyIPNWHVSNCK3u9dzbNGvc91xeHHdqByB4icDRSeHAbxaH4xWtyhc2xdvpcQd5EeGPI72PQtEccix5odeFvgdRXRdoM8aNleuuoxqAcaAjzNVhsPbclpMJYiM8mU6q6nmjjqp/LQjBANT2NlmAubfHdMeF4yfFGxH6t8YHTKv1A8wQGlWckkxaVKzujna3hEvHGQCASynVWBJB0OhQ8iDWLth57SBZrAhbdZjI8fCrdxMyGIkFgS0LKSFJ0GcHXBOf9ABKlSW1yHLcjzKlR15aVu7RHBPdp3jsOF4yFIZcahhy4MZJ1qs6WdakxnlehV0e/d4sltJ3uXtEKQkoh4VIK4OR4tNPFnFcLPfG4itzbjumiJY4eGGQguMMVZ1JUnzBFSDebs4w7PZMrqde5LDvEPVVJ0lAOcYPF6GoPPAyMVdSrKcFWBBB8iDqKWcUuDdSvsSBe0K9Bz3oOJEkGUjPC8KBFZcroeAAHHPrmlv2i30aRqk5HdI6RtwpxIspUsFfHEPZGDnQDAxXDdDdZb5pFaYRsvDwrgFpC7cPh4mUHHMjOT0BrOTs6l+iTTksDC0ngMZBKQMiyMST4SOI+E/dbypaVSjF5Xvotvh+cGqjJq5rrnfe7keV3kDPNAIJGKJl4xjQnHtaDxc9Odc7Tfy7j4MOhVIRAEeON0MSsXCujKQ2GOQTr61urLs7gmktkjunxdK7oWg4fDEH4ifrOeVxj1rXbU3MSK3nmScSCFolwAh4u+7z7SOwGAvn16VKr0pOy/h9bdOoOEkrnTH2iXyy96Jz3nfd9xcKe2U7o6Yxw8Hh4eWOlff+0W+7oxd99UyMhj4E4CJCWYlcY4iSfFzHQ12puRm7srfvf8A7uGOXi4fY70McYz4scPPTnXbbblwvDHILh8vOLcgw6CU8JI4uPVQDnP5UOpSi19v9EZZM1W3t7ri9wZzGWU54liijcnAHidFDNoBzJq3+y/tCXaMJsL7DS8OFZj+uUa4J/rFxnI1OM8xVU757qpYSBFmEp4mVtEGOAgahXYjJJ0YA6VobW6aJ1dGKujBlYcwQcgj41DjCvTTj6MNYS1PXu720nRza3D8cijiikOAZohgEtjTvUJAbHPKt9ogSGqz3Y3i/pewSeMql3A2fRZlHXGvdSKSCPJmHMVPti7UFzAkoBXiyGU80dSVdG9VYEfCpw9VzTjL3lv9wnG2q2M6lKUyUNXvNtU21rJIgBkwFiU8mlchEB9OMjPpmqj7RtrfQNmiFGzLNlOLqc+KWQ+rEn4yVYW9s3eXdtB0jD3De9fqox83dv3BVCdsW1TLtEx58MCBAPVhxsffqB+6K5VddvioUntHvPz4G6byUnLl6EFpSldUUFKUoA7o4s1kx21cbda3FpYFhldR+Y94oSuytzEjtc9K5tZYTl/zlqlOy93y3StpcbokRjw8/wCWa1ylU9StpbSsWSDFS3aWySh1FaG6iqjiXTNTSvp51YW6PYpeXiiSX/JojyLjxsD1CaYHvI9xqErg3YrylXzc9jFhaoGk72UZ1YydPPgjUYHxNcrnsg2fJEHjjmUHk0cnFn3K4Ofgauqbtcq5a2sUJSpvvJ2cCHW1uFnGuYzhZFx0OCVJ+IqFSRlSQwII5g6Ee+olCUd0TGSlsca2WwtuvaycS4ZWHDJG3syJ1Vv4g8wcEVra+qpJwNSaoWLp2HMjQd/AeKDB4y2C0RxkrIBjBUfa5EYPXFdV1vdxR91aAqh/WPkCWTGvM4wvXhHPrUG2AkySpb2pcTOwBKEgmToAR9ldQehyx5YqRX8vdSGLaNu1tN/XRoMNj7UkS4WRf24iPwmt+1bVmYOGtzGe9VhhhgcuIHXI5c+fP0wNM12TnvkCzRC4TGFJz3idNHHiUehyuelcL3ZTogkPDNCSeGaJiyn0Lc1bH2XAI8q7bGMqylHORrro2ceQ56a6ZotmK7HVabCurTjk2XMxD44opFj4zwniXAcGOUqdQRhgeQqOyb67RiJjeeZSA6sjDGe9JL94jDxMSTqwJ1q2N37c3DKpXjcDywByy7EYGMjrXfvJsS1u42tMLLPwnu7g6cEh/VxxsdTGWwuuQc6DlUToRWq3JhXb0ZSdtvZdRtbskpBtQVhOE8AYkkDI1ySeeaz4+0e/V2cTAFwob6qDBCElcr3fDoSdcVG3QqSCMEHBHkRXGsMqfAzckadoN8EjQT6QlTH9XFlShyuG4M4B6ZxWtXeGcRiISHgE3fhcL+uwBx8s5wBpy9K11KMq2sFzb7e3rub3h+kyd5wEkHgjU5bGclFBbkOea1FKVJBN+yPen6HtBVY4iuMRv5Ak+Bvg2nuY16D2TMYL5o/83dL3i+k0YAcfvx8Le+Nz1ryMpwcjnXpeDbRm2ZbX32ohHO2P2PDMPjGZRXPr/wBKtCp10f0Nod6Lj6ll0r4DSugYkNvDx7RuD9yKGMf7WQ/4hXmXey672/uX+9M+PdxkD8sV6bxi/vPxRH4d0B/EGvLe24ytzMDzErj5ORXMw6viqr8hmp/aijCpSldMWFfRXyvq0AbC3FSbd5CHBBxUctVz1qSbEukVh1+NXgUki59zdipKASMEc8cj8OlS673fRkCgAY/nUL3N3kVABoKmV7vHGsYYH2gcfDSqS3Kq1tSqt8tiJGTk59FH8zVW7XwucDA9dT+dWdvhtgMSc1X1ps5r28jgGoZst6IviYk9NP41sk2rApIk/ZhulBFGt9eeJ2P1EWMnH9YV6nPLy5+WLA2lvTMU+pg4VyfrJDw5I0OATr5Z18q0EVyIp40VSVwOFuLgPCvtYI1RcDA9+pODUu2XtOKUd7EJeEkRur8Ph4QCF1zoQwGmM4zTE6SgupRVW9tDTx/SLjxTyFFBPCUdcOAMkIR7WDzI/wCuq3wlRVaGMSM4AyqiURoOZJCnhycjTGmc1YNjYrbQovABFGCwOM4yQMcupyf+lRWSVGe4MLJKxyWDcQKBEyQ0g9pCMrwjmCdOoKbXC0Kzb5ZCId3p5MIkLZGq+E+XFgO2ASR0zqawd9tgwzRo8KlJguJI2GG415rg9DzFbGTeq6S4V2domTRY1yQAugDKzHIx9og5561u7Y/Tj3chUTOzGNgujA+Mhl+yOLk2M6EUxNOS72xku67oogipJurYQ93LPLJ4kwkMYzkyMCeJiB4VABAPmRyxWHvZs/ublhjGTnHkc4YfOunYN7wScLHhSQcJP3TkFX/dcA+7I61y2srsx290egOyncBLJWvJxiRtI1PiMa8jrjVicjI6D1NTva9pbXMP+UIkiA5HEuSG/Z8jUY7N94fp9gYpCfpFse7kzzyvssfPOCD6g1tIkZ5Gi4SqkHXOcsORGPlVJPXQvCKa1ZWO2tx2sblJNm3LJHNnjDqSiAY8MunDIpzorDPv51m7K3VW6lMcirDLgYkUcUbcs4XPgcjoND0AqW7R3bE5xOGjiRssq5IbAODpqW8sZ91Q2/v8RyAFoogS0RY+2I+vEeTg6gdM4qinO10VlGKlZ7G/kmQQPHCCiA4YsQJJuEEEv1IBxpyGevSI3txkhvZaI6E5OMk408w2uf2vfWdb7xLLEtyF0l8Ljqsi5D6/ZyCGH4q0e0ZwkhI68/wnIBA5A419+K6l0oCOXvES7R9nhbvv1ACXS96Mcg5JEq/CQMceTCopVjbc2d31hKn27Zu+T1Q4SXB6/Yf04DVc0jJWY7B3QpSlVLClKUAKvzslfv8AYjRNqA0sWPRxxf75qg6vnsNHDs1yeRnY/JI65ntPShfxQxh/fLW3buzJZWznm8EbH3tGppXRuXps2zB/0aL841NK6YuazaI4NpuMfrbZGHvhkdW/KRK839pGz+52rdL0Mhce6TD/AM69M75xcHcXPLuZeFz/AKqb6ts+gfunPolU729bvYeG7UaMO6f8S5ZCfeOIfuiud/bxd+JL5oY96l5FR0pSuiLilKUAd9u5raWs5BrTo+K70uqhaMCbbN2+y4ANb2+3mPdRDPRv8ZqtorrBFZl9tDRBnofzYmtc3JRxN1tPa/GOdbXs7THfzYGqlATyAUxs/wA+JBVfPf8AOrH3ITEFirezcSXCHXGWZV4NenijUfGtqDvUu9kLYjuxSXL+7+hKNr7XhZFeN1RwocyzGV3Y8bYWNBkaf2fTyy93HRlSOO6F1IcyMgDjBb2iejEZOdc/Ku24sBb3ojARoxErBJA8nFniPBmMFgfIgYGRkHStLt9kjvoPo8Cwl9QTxeeDk8QGQfdzGaYmoyVo+ZMG07s3m919OI40JCQ8lCn7S6ZfTwgN0z/Cq2v9otG0ijwkkDKnlgEEgZ1OM9etXNb3KXPdRXcGDKMxSREsh0PXGnhHM5GvOtXvv2dWcdu8iHuTjzJyRyALNgDTHxrOnNRWR7lpK7zLYq6C5a6Yo7gyNyLYX2FOAxOOnhABxqNOtZESS28yZPdE/bOnAwIVgxGoIAOV8jW52RuMJrfvDhDwlgRxMcAHD4GcDi0IJ5c+lYF3smV7MTsDmIqp56xyIcHyJQqVB8ig6CmM3BnoQ/faXj7pzq2Dk9W5HJ9ai1SHe65BMSA54Vyc6an3e6o9XOre+xmn7qLK7N9vywzLdJkooEV2BqRGfCkpHPAAGTrgqc+1VwbOuylyyxkynOWIxwKp68XIHGK857lbVlgu07pXfvAY3jQZLo+jADqeRHTKjOlXT2fWzoskE9xGsUb57sH6yThYpgnpGWA8Oc58OmdctOeDS7W3JYF1tDGVByWGhzqOmmnLHXrnyrW/0TE0sXexJIBxBOIeyWGuBy1GdcedYEN54yW5k/xqRqoCqx5Bh+fh/nXBw+OniMRmXuXsvuPVKCpU7Pcoz+jTa3l5s77Lkvbk/eUEqPe0eUPqgrpjtwUy/wBjwkcgRrhs+7I+Aqddsm7jLDFfQ+GW3k6c+Fm4lP7r/k5qNwR8Uiui5juAHjUDOCRqoXzWUEfDNemp2bscioramJa3IiMbauD4GjP2kbwsp6+JCR8KrXeHZBtLqWBucblc+Y5qfiuD8avxdjx2kZEhEly2CFB0iBOQXYdcZ5chk6c6i29m7Q2khIUR3Ua4QnA70DP1bcgD9w/Dl7NqlNtXQU5qLyspulc5oijFWBVlJBBGCCNCCDyOa4UqMilKUAKv7cyM2uwA32mikkHq0nFwD4+AVR2xdltc3EcKe1I4UemeZ9wGT8K9LJYq0tpaR6IGV2HlDbcLDPoZO5X4muVj32k6dBcu78kM0O6pT8CbbNshFBHGP83Gqf2VC/ypWVSuqLHRfWSTRPFIOJJFKMPNWBBHyNQO82L9NsZ7Gc5kj+qZjz4lAaKb95eB/fxjpVh1HN57Exut5EpZoxwzKoyZIMknA6vGSXXqRxqPapXFUnUjeO61RpTlleux5I2js94JXilUq8bFWB6Efy9axqvbtf3DF5CL+0Ad1QFwuvexYyHXHtFR819wqia0oVVVhm+JWUcrsKUpWxUUpSgDkr4NdlxLxcPu/ma6aUAKtS6sXG7trPHo9vL3gI5g55/nmqrr0D2cWX0zYDQ4ydcDz1YY+IpnD21T6CONTtFrh3+Cvb1tY2OzNswbQsoJ0JMojKOo9vKvGWXTV+FOJlXqBmt4dhJOHhuOF+HDwgjLBOI5KsdSCMrjmNRXnzZ+05tj3jRunGnEOON+TgZ4WH3WAzhh5kcs1fG5u82zdod13ZzMi6K+eNfTUknAA1ycgczirOTtle6NVZ95bMk9teBUkVVEaxEDORw8PDzGM8PkRjpUV25aSThgGmHegg8bcICjqdMBNM505jTnU9aFW0YAgEEA66jUH519mjUjxcqxjPK72LyhdblSLe3FoWit0EzyLwheEEKBrh1zj2snJ89eeKx95t9ZUtRDNGglx9exGQygczyGcHp1qWb1bVtrO3bLKMDC5OPM40OTqc1593u3va7bhUkRj+97/T0pmc4pZnuZQTenBob26MkjMep09B0HyropW23U2G15eRQKM8beL0VdWPyBpCUrJtjaXCL27GN1Ft7JJmQd9N4y2PEEPsqD0GNcftVX24bSy7wuiMQrTTM46EDjPwycCr73ci+r5YC+HHljp8qpfsLi49uXT88RyH+1Klc3COVenKo/3beQxVShJR6Fh3t4tvtO0t2VWFyHyScFeEZUr55II+NS15FW3BznHCTjX7SnlVLfpB37w7Ss3jPC8UXGp8mEhI/MVN4tt91brO/sd2szAa6BVkYKPnWVSUcFGlCKvd2+LJipVnKTfF/gVp2h76TbTnURkrbAcaKfDpkgvKeQ5e4Vmdn290GtmTmTJMMpGAxb240BGgJClQfa1yNeE13t/bomd1hUxwlywUkFjliRxkeXRRoPU5J06sQcjQjrXaUrMTy33PQ19J3wLKCqroFJBLNjPET1J14vLTy01CXWFxyIOFPqM4H8SD0/hod1N6zeJwMcXSeLy77GPGMf5wADiH2gC3PNbbi7wZwC2DxdB7wOgOg/9unQVSMl3RJwy6M1W+e7H01e+jXF2q+Nf64AcvWVQP3gPMa1vsyJDMizHhQthj5D+VXLs+Xi0yMjAB1Hwz94dPP+ES373aWUtcQDEoXjmQDHEBnMijzHNh7286Wq0suqGKVS+jNIlls8M/eysoyMCMs+BjXhYxgMPLJHi0OB4q1W2Y7YY+jM7ani4uWMJw8PhU8+Pn6aDlWsqQ7k7pPtC4CDIiTBlfyXyH7R5D59KTqVI04uc3ZIajFydkTjsY3YxxXsg5gpFny+2/8Au5/FVw7lWfH3l4R+uwsXpAhPCR5cbFn9QU8q0NtsoTullEvDCqjv+HQJCNBECOTSYx5hQ554zYscYUAKAABgAaAAdAOgrl4GMq85Yua30ivD8+vUZrtQiqS438zlSlK64oKUpQBE7q2/o5ywz9DdssP9GdjqR5QMSSf6snPsk8FV9q/ZMVLXlimUPiliX7PUvGBzXqVHLmNOV/ugIIIyDoQeo9ai0lm+z/1YaSz+4MtJb+qDnJCPujxJ0yuiqVKUoS7Sn6rqaKV1ZnkalX3v72OxXqG72aUEjjiKKR3cudcxkaIx/sn051Rl9YSQSNHMjRupwysCCD6g1vTqxqLQo1Yx6UpWhApSlACr0/R92n9XJDnXOn8f5mqLqZdlu8Jtb5ddHIHx/wCma2o+9l6q32F8Qu6pdHf6P5MtLtU2Db36gqCk6kjIHIjmrgc1PmPfVGXeybi1fLI6FTowyOXVWFXnvclyJVvLVO8YDEsWuJVHIgDk48xzrEi7RbRoWaaOW3dRkxvGdSOiNjBPocUjjcRXhJdlTUo+D18n5fwWwFOMlLPOzvtbTzXnz4+pWuz+1jacIAW6dgOkgV/zYE/nXde9sO0pRgzhfwogPzxVvbmQ7O2zFITbo4TwtxxhWHEMjDLr56g1T3aXuQNn7S+jwcTpIFaIHVvGSvD6kMMfKr0MROavJOL6M3qUoJ6WZFr7aMs7cUrtI3mxJ+XlX3+i5uDj7qTg+9wNw/PGKvTdPstSxhWSVQ9xjLMdQn7KZ0GPvczU83TuknRijq4U8LcLBhkcwcfwpB+0s1bs4Qb8eBj9Panmb9DyLV6fo87rhI5r+Uc/q4yfurq7D44H7pqM9qPZ/wAG2o4bVABeYZFA0VicPjyUe16a1ZHaJfLsrYyWlsD3jqIYwoyx08bYGuTqfea6Mnx1FzM2TvI08RuUOEkkkwOnCrlFPyFQL9Ho/wDeF4f9V/GUVLNyNnPHsi3jkUo4RsqwII4ncjIOo0IrXdle7q2G1LiJXL8VqrsSAPEZSNAOQ0HnXFwtZRr1435ul4Lf6DdWPcg7EX/SLP8A3hB/+P8A771M94l4Njv6WmP9kBUX7e9nNLf2YUEmVO7Hv7waf3hUp7T5BFsmcfsKg+LKP4VOL/qdgv8Asn80RR7qn5HnOlKV3BQ7IJ2RldCVZSCrA4IIOQQRyINWvu7vQL6LOi3Ma/WIBgOo5yxgf3l6cxp7NSVkWF/JBKksTFHQ5VhzBH8fd1q8JuLuVlFSVi8FseMYjUk8WCnkfQDUnOnpp5abO+ufoqlIgGueHEsmnh5ZjjPV+QZumg92o3W30juLZpIUCXQIWYZ0jQ4BkhHMKx0zzTl1GciXZJlcGJuGI6l+p/D8c4Plj4sV8VRhTdWq0orryxSNGblkgrt/wQXaG4gvbjjsyqozYlB0VD1dB906+HmDy0OllbF2OtqiWdmgaVhnxch0aacj7IPzOFHp3WNsS30ezQNJzdj7EeftzMObHmE9pvQaiebv7vJaIQCXkcgyyt7TsBjXoqjkFGgHvJPl0p+06meSy0lsuZeL8PxdTsq2GjlvefL6HPYGwktIuBSWZjxSSNjikc4yzY9AAANAAANBWypSu4kkrITFKUqQFKUoAUpSgCP3mwHicy2RVSx4pIG0ilJ5kEfqZT98Ag/aU8xpNt7AsdsqYbmMx3KL7Jwk8QzzU6iSPPUcSH38p3WDtTY0VyoEq54dVYEq6HzjkUhkPqCKxnSUnmWjJTPNm+nYveWJLxA3MH3kHjUftx6n4rke6q9r2F3d3a8v8shH4UuF+JxHN/cb8RqObX3J2VtniPD3VwPaKjuZ1P8ArYnGT72XXoalSktJAeYKVaO83YBewEtalbqPoBhJPirHB+DfCq3v9mSwOUmjeNxzV1Kn5MK0TuQY1ckcggjQjUGuNKkD0V2Ob8Jdx9zIR3yDl1I+8PT+FTvfLbn0Gze4EDT8GMovkTgk6HQczXj+1unicPGzIynIZSQQfQirO3f/AEgbyFQlzGlyoGOI+ByPUjIPyrOpFSk52uyIRyRUVsixt29932jbm4WA26o/AozkOMAkjQaZ0qPTgXe9VmH1EcHHj1USsPzwa7tg9r9teF1m4bU5AjVmyGyDnxYCjXoaiu0941sd5IbhjmJVUEjUd26FGIxzxkn4Vx6FOp+um5JpOPpxyOzlHsUlvcsrtv2g1tsh+7JVpXWPI8jkn5gEVAewi7kijumUng4kBHTOH/PGKtvfvddNq2Jh7zh4irxyAcQBGoOM6ggn51oN29zE2ZadyrcZJLO5GOJiAOXQAAACr+0KsaeHlTp6N9CmHjmmm9jJs5luNtxMRkxWchB8i8sa5HrjiFS25ReLiwOLGM41x5Zrz3L2rtZ7SuZYI0lBQQqWJwFRiSRjnliaxNp9ue0ZshWjiH7CAn5vmtFhq0qUYt62V/Pkq5RU21sXzfEYJJwBzNV/uzvDE28jLHIrrJad2CpBHGh7wjI64DVI2uGOyQ8h4nNoGYnqxhySfec15u2Ltd7W4ini9uJgwzyOOh9CMj40pgMKnKpK+usTavU0ivU9ZbR2ZFK8byIrPES0ZI1UkYyPhVUdu23AsMVqp8Tt3jfhXIHzb/DXO6/SCiMPgtn77HJmXuwfxDxEfAVUW29tS3c7TTtxO5+AA5BR0AHSmMLg5qqp1NlsZzqrLaPJgUr6BUh2JuDeXeDHCVQ/bk8C/DOp+ANdWpUhTWabSXiYRi5OyRHa2Ox9357t+GCNn8zyVfxMdBVo7G7IreAd5dyd6V1IzwRj8ROpHxFTPY9m0qBLCACMaCRlMUA9U04pf3Rg/eFciftN1HkwkHN9dor89BpYZRV6rt/JDd1ez6Ow/wAonly6qc68MagjB4ifaGNNcD0qdbM2JPeYK8Vvb6ZlIxJIPKFG9gH+sYfhU86kWytyIo2Ek7G4lXUFhiND5xw5Kqf2jxN+1UkopezZVJqri5Z5cL9q9OfzcJYhRWWkrLryYmzNlRW0YjhQIo1wOZJ5sxOrMerEkmsulK7QmKUpQApSlAClKUAKUpQApSlACsHaexIbjHfRhipyrah0PmjqQyH1BFZ1KANEdlXUJzBcd4v9Xcji/szJhx+8HrE2htON1Me0bJgnn3YuoffxICyD1dFqUUoAqy67G9j36l7R+D1glDqCfvK3Fj3aVEtp/o3XC5NvdRSeQkVoz814hmruv927aduKSFC/3wOF/hIuGHzrCXdiSMkwXlwg+5IVuEHoO9BkA9z0AebNp9kW1IPatHcecRWT8kJPzFRu+2LPAcTQyxn9tGX/ABAV65f+kEOn0Wceve27f8UH8q+rtq5A+ssZfXupYHHw43Qn5UAeOK+161ubyzbWewkHmXsmk+ZiR61UtvsM+3awL+K0kj/xRDFVcrcAUruj2uXuz4xECs0I9lJM+H0RhqB6aiu7ejthu7yMxqqQIww3BksR5cR5D3Vbh2Ju8/2LQfEp/MfKuDbu7vDXhs//AFM/lxa0pKVPNmcNfIur2tc81Yr5XpZdn7BHsw2ze6JpP4KayrZNmr+psuL8FhMfzMOPzqXinxBkqHiUBdb7X9xGITPIU4QoRPCCoHDjCDJGNMV1WW5F9N7FpOc9SjKPm2BXpeC7fGIbG4A/DBCPk8in8q5dxfv7NvBGPOWdmP8AYijI/v1l21fanSt5v/wvlh+6RRezexK+kwZTFCP2m4m+UeR+dSfZvYZAg4rid5McwgEa/EniP8KtP/6WuJP1l3wA8xBCqH4NK0nzwKyLbcW1XBkVrhh9q4dpv7rngHwUVR0sZU96aj5K/wCfEtmpR2VyB7I2Xs+2OLOATSDTMKNcOD+1JqE+LKKksGw72fUiO1U9XPfS/wBhCI1P7ze6ppDAqKFRQqjkAAAPcBoK50Q9l0b5ql5vxYPEztaOnkR+y3Jt0KtKGuJF1DTENg+axgCNT6hc+tSClK6UYxgrRVl4C7berFKUqxApSlAClKUAKUpQApSlAClKUAKUpQApSlAClKUAKUpQApSlADFKUoAUxSlAClKUAKUpQApSlAClKUAKUpQApSlAClKUAKUpQApSlAH/2Q=="/>
          <p:cNvSpPr>
            <a:spLocks noChangeAspect="1" noChangeArrowheads="1"/>
          </p:cNvSpPr>
          <p:nvPr/>
        </p:nvSpPr>
        <p:spPr bwMode="auto">
          <a:xfrm>
            <a:off x="63500" y="-830263"/>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 name="AutoShape 10" descr="data:image/jpeg;base64,/9j/4AAQSkZJRgABAQAAAQABAAD/2wCEAAkGBhQREBUUEhQWFRUVFyAaGBgYGBcYGxkZFxgXGB0aFhgXHSYfGBojGR4YIC8gJCcqLCwsGB4xNjAqNSYrLSkBCQoKDgwOGg8PGi0kHyQsMiwsLCkqLCwsMCwsLCwvKikpKiwpLCwsLC0sLiwpLCwsLCwpLCwsLCwtKSwpLCwsKf/AABEIALcBEwMBIgACEQEDEQH/xAAcAAEAAgIDAQAAAAAAAAAAAAAABgcEBQIDCAH/xABOEAACAQMBBQUEBgYFCQcFAAABAgMABBEhBQYSMUEHEyJRYTJxgZEUI0JScqEIM2KCscEVU5KisiRDVGOjwsPw8Rclc4OT0dIWNHSz0//EABoBAAIDAQEAAAAAAAAAAAAAAAAEAQIDBQb/xAA0EQACAQIFAQUHAwQDAAAAAAAAAQIDEQQSITFBURMiYXGBBTKRocHR8BRCsSMzUuE0YvH/2gAMAwEAAhEDEQA/ALxpSlAClKUAKUpQApSlAClfCa0V7vvaxsUVzNIOaQKZSD5MUyqH8RFQ2oq7JSvsb6lRF96rqT9VbpCOhnfib/04cj/aVrLy5kXLXe0GRfuoY7ZB+9rJ/fpKftChF2Urvw1/0bLD1HxbzJ+8gUZJAA6nQfOtVcb3WaaNdQA+XeIT8gc1Vu0N8dixtmRhcuOrCS5PwaYkfnWHJ26WcQxb2shA5fq4h8AvFULFVJe5TfroDpRW8kWqd+Lb7Hfyf+HbXDj5iPH51xG+WfZs7xv/AClT/wDY61Tk/wCkLJ9i0QfikY/wUVgyfpA3ufDDbAeqyn/iCrqeIf7UvUo1DqXqN5ZDysbn4m2H/GrkN4Zv9Buf7Vr/AP2qgm7ftonktuPdG383NF7ftpD/AEc/+Uf5NV06/KRV5S+23occ7G7HuWBv8MxNfF3xj+3BeJ6m1mYfONWqjI/0iNoDnFan3xy/ylFZ9t+khcj27WBvwtIv8S1apz5RBdCb6WfJp1jPlKGiPylC1sbPakU2sUscn4HVv8JNU5a/pKRnAlsmHnwShvkGUfxrPXtX2DdHNxb8DH7UluhI9zxlmHvrQgt6lQbZV5s64AFltF426KlyxI90NyWGP3a3UNvfxDSaC5H+sQwsR+OLiT/ZigDf0rQf/VRiH+VW00H7ar38fv44clR6uq1trDaUU6ccMiSL95GDD5jrQBk0pSgBSlKAFKUoAUpSgBSlKAFKUoAUpSgBSuLuFBJIAAySdAAOpPQVDtp79mTKWKqw/wBIcExf+UoIab35Vf2jyrKtWp0Y56jsi8ISm7RVyVX+0Y4ELzOsaD7TEAe7XmfTnUWud+ZJdLSHC5/W3AZAR5pCMO37xSoNt/ea3tH7y6lae4xpnDOM/cQYSFT6Bc+tV3t/tUuZ8rD9Qn7Jy5Hq/T4AVy1i8Riv+NG0f8pfRDXY06X9x3fRfVlq7wbahj12jdl/9UW4U+FvF7Xvfi99Q/aPbPFGvBZ2+g5F8Io90af+4qqZZSxLMSSeZJyT7yedcK1j7NjJ5q8nN+O3wKPEtaU0kSfanaVfz5BnZFP2Yvqx818R+JqNyzMxyxLE9Scn5muFK6EKcKatBJeQvKTluxSlK0Kitnsbd6a6bES+Ee07aIv4m8/QZPpWsqxdibUW6iBjwskSYkhGAvABrJEoHI/aUag68uUpXId7aHzZ2worXDIgnYDLSOoYY6iOM5A97ZJ6YrQ7e2HG6tcWgwqn62HmY8/bT70RP9k6HTBrcXb41DELkctcHXGf5H086xrGVlcSxnEijJx9oHIPh65GcryIJ88Vdrgzu1qQqlSreLdxWjNzbABOcsQJPdHOOJc6mIn+yTg9CYrVGrGidxSlKgkVuNjb4XloR9HuZYwPshzw/FDlT8RWnpQBbO7/AOkRdxYF1FHcL1YfVP8ANQVP9ke+pvsrtE2NtFuJybS4P2yTA+fSeMgN7mOvlXm+lAHsNI7uJVMMqXceM4lwkhXpwTRjgb95Bn71ZOzt5opX7pg8M39VMOBjjqhyVlHqhYV5T3Z39vdnsDbzsFHONjxRn3odB7xg+tW9u/222V+gg2nEsRP2sFoieh+9Ec8jrjnxCqNyXiSXLSozDHPAoe1k+lwEZETuC+P9TcE4ceSyZz98Vt9lbbjuAeAkOmA8bjhkjJ6Oh1HoeR5gka0RmpbEGfSlKuApSlAClKUAKUpQArB2xtqK1iMkzYGcAAZZ2PJUUasx8h/AV1bf28lpFxuCzMeGONfakc8lX+JJ0ABJ0FVpvBt0W6m7vnDSkEIi8lzr3cCn4cTnVuZwMAI4vGLDpRSvN7JfmxvRoupq9Et2Zm8O2GuFMl4wht01EHEOH0Nww0lbyQeEftHWqv3q7UnkzHZ5jTkZDo5/CPsD8/dUa3o3umvpMyHhQHwRj2V/+Tep/Kpl2bdjR2nbNcSzNChbhjwgYsF0ZtSNM6D3GlaWBc5Kti3mlwv2rwS5/PM1niFFZKOi68srOSQsSWJJOpJOST6muNSPf/dT+jb+S2DmRVCsrEBSQ6g8gTyOR8KlG6HZLHeW0U0k7xtICeEIpwOIgak9QM/GuhXxFOgk6jsnoLwpyqPulaUqW7v7gvd7WaxRiFjkcPJj2Y4yQWI8zoAPNhUm7ReyCDZdl34uXkYuqKpRQCWyTqD0UMfhW2ZaeJnYqylWlsLskt1tVudpXf0dWAPCoXw8WqhmbOWI6AeetfN+OxkWtn9Nsrj6RAAGIIGeBsYdWXRxqM6DA1qlOtCorwd0WlFx0ZV1K3W5+7D7RvIrZNOM+JsZ4EGrN8By8yQOtT3tC7FU2bYtcx3DylGUFWRVGHbhzkE9SPnWl1exUqiu+yvXhkWSNijocqw5g/8APSpPuFuSm0O9MsxiCcIBAU5LZzzI5AD51Ytr+jxA68X02QDz7tMfPirBYmm6jpX7yNHTko5uCDRXq3MRmiAVwPr4ui5/zijmYieY+wSB901zii7sB1Jx68x6f88/fWXv7uQuwjbzW10ZJHZhqqDAUDOQCeJTxYIOhBpsoLeAS2y+IYV7ZQW4WY8/MwnoeYOh1wS7CSYrUVtTd7FDP40CK2cNnGCuNQQRgg8iOoOKiu/G4ndKbq1UmAnEigH6puvDnnGTyP2eR6E2FY2C24Jf62RRpCp8Cf8AiOOZ/ZXHqa1t7tmXvOLR2UFSmPAE1BUINCvPK/xzW84JoXpzyy0+BS1KmG9u6IVWubZT3QI7yPXMJPUZ1MRPI9OR6E9G7G4jXqRMJVj7yZ4vECeHu4DMWOOmBikaklTV5D0e9sRalTSDs0cSRRTTLFLOHMalHbiMbsp1XTBUcQPUEVwHZ6DaG6S5VkBkxiNwT3IyTry8qw/VUuvyfW3TqadnIh1KsC57IZElij+kJmWRI8lHUZkTjymf1mBzxyrAfs0mWSJHdV70y+Ig8KxwAMZM9UZSCMedH6ql169eNyOzl0IdSpdFuEOO4jluVje2yzDu5GzEAhEoKjGDxDw86+/9nxEffPcIsAgjmZ+Bzjv3ZEQINSxIJ9Kn9TT6/J869A7ORjbndod3sxx3L8UefFC+TG3np9k+ox8eVXru7vfZ7bCtE7W17EMjBAlQdeE+zNFnmpBHLIBwaqBOyK4OcSISLhYSAGJ4HSJxKPNQsikjmNa18W508Nu15HLwvC7FQvEH4Y5FjMqkcgHP5VlOrRm9JWenz2JySXB6a2dt9lkEF2FSVjiN1z3U+BnwE+xJjUxsc88FgCRvaqrYm+0ck8uydpsjzIwQS44EmOhGn+blBOhGNRkYPOZbM2k9tItvcsXRziCc82P9VMeXe/dbTjH7Q8WlKtd5Zb8eJDj0JHSlKZKClKUAKxdp7SS3heWU8KIMk8z5AAdWJwAOpIFZVQbb18bq6K/5i1b+3cAak/sxA4/GT9wUvia8aFN1Jcfz0NKdN1JKKNHtnbfdK99enDYwkYwe6U6iGPzdiAWbqR91Rih95d5Jb6cyynTkiDki+Q/meprcdo29/wBOueFD9RESE/aPVz7+np7zURpTBYaUb162s5fJdEbV6qf9OHur5m53R3ak2heR28f2z4m+6g1Zj7h+eB1r0LtdLmxNhbW0TGBJVaV10CRIOEI3nqeI/hHnVW9k2/8AYbJSV547h7iQ44kSMqsYwQoLSKclsk6dF8q6rntwvpLniZwLcy57sRxEiLi9kMRknh0znnTGIpTn3oPVJ26a8/YxhJLR7Hf26J3l9BIvOSEL8Udv/kKsc7N+jS7NtFPCXDL8ILZj/ixVZ7z7/WV3dWcojnCW83HICkeWTKNwriQgnK41I51tNtdsNvNtiyu0jnEFsrhlKxhy0oZW4QJCpGODmw5GkKeFniKNOOIWqvf+F8jd1VTm3TJSbJtj/TZio+k39yY4WHQO5VMDpzaQ+gWo9237Qab6HaQhnPicKoLMcAIuANTpx/nWFvL2rwXm1LacxzC1tlYhOFONpWB8RHHw4B4ceLofOo5trfwnasd9bKwWHh4FkABIGeIMFJwGLONDyNaRo1liI/4pN/RL6lXKDpvr+ak/2JvlbmJLfa8DQMyDwXETCOXHhDKSMpqOZGAc61H+0/dcW1uJbSWZIMhGgaV2RQ2cGPJ9n0OefOpDtTtW2LtBY2vrSUyRjQFQ2M6kBkccS56MB7qjG8vaZa3tzCjxSrYxuHkUBDJLwDwpw8QVU6e1yPoBR+mqUasFQ0je8lx6ch2inFupvwTLsi3MksbFr4oWllQusYHiMYGURfIucH4r5Vz2ldzz7vTxXiss5SR3Dc+ITNMuPTGMegrQ76dv7SLGuzA8IGe8MscRyNAqqvE4A566dK1+zu16OS0aO+EskzcYLRxxBeFhgaca6jXpUYylXh3qOt5Jvr5LwJpSg9J9NCsLO2MsiRrqXYKPexAH5mr/AO19jY7EFvkESvHGMaELH4z7x4APjVJ7n7Titr+3nnDtHFIHIQAsSniXAYge0F61Mu1XtMt9qtarEkyxRMxkDhFLcRQeHhdvshufnXQqUlKcZ8r6mCk0mupWlZux9ryWsyzQtwuvyIPNWHVSNCK3u9dzbNGvc91xeHHdqByB4icDRSeHAbxaH4xWtyhc2xdvpcQd5EeGPI72PQtEccix5odeFvgdRXRdoM8aNleuuoxqAcaAjzNVhsPbclpMJYiM8mU6q6nmjjqp/LQjBANT2NlmAubfHdMeF4yfFGxH6t8YHTKv1A8wQGlWckkxaVKzujna3hEvHGQCASynVWBJB0OhQ8iDWLth57SBZrAhbdZjI8fCrdxMyGIkFgS0LKSFJ0GcHXBOf9ABKlSW1yHLcjzKlR15aVu7RHBPdp3jsOF4yFIZcahhy4MZJ1qs6WdakxnlehV0e/d4sltJ3uXtEKQkoh4VIK4OR4tNPFnFcLPfG4itzbjumiJY4eGGQguMMVZ1JUnzBFSDebs4w7PZMrqde5LDvEPVVJ0lAOcYPF6GoPPAyMVdSrKcFWBBB8iDqKWcUuDdSvsSBe0K9Bz3oOJEkGUjPC8KBFZcroeAAHHPrmlv2i30aRqk5HdI6RtwpxIspUsFfHEPZGDnQDAxXDdDdZb5pFaYRsvDwrgFpC7cPh4mUHHMjOT0BrOTs6l+iTTksDC0ngMZBKQMiyMST4SOI+E/dbypaVSjF5Xvotvh+cGqjJq5rrnfe7keV3kDPNAIJGKJl4xjQnHtaDxc9Odc7Tfy7j4MOhVIRAEeON0MSsXCujKQ2GOQTr61urLs7gmktkjunxdK7oWg4fDEH4ifrOeVxj1rXbU3MSK3nmScSCFolwAh4u+7z7SOwGAvn16VKr0pOy/h9bdOoOEkrnTH2iXyy96Jz3nfd9xcKe2U7o6Yxw8Hh4eWOlff+0W+7oxd99UyMhj4E4CJCWYlcY4iSfFzHQ12puRm7srfvf8A7uGOXi4fY70McYz4scPPTnXbbblwvDHILh8vOLcgw6CU8JI4uPVQDnP5UOpSi19v9EZZM1W3t7ri9wZzGWU54liijcnAHidFDNoBzJq3+y/tCXaMJsL7DS8OFZj+uUa4J/rFxnI1OM8xVU757qpYSBFmEp4mVtEGOAgahXYjJJ0YA6VobW6aJ1dGKujBlYcwQcgj41DjCvTTj6MNYS1PXu720nRza3D8cijiikOAZohgEtjTvUJAbHPKt9ogSGqz3Y3i/pewSeMql3A2fRZlHXGvdSKSCPJmHMVPti7UFzAkoBXiyGU80dSVdG9VYEfCpw9VzTjL3lv9wnG2q2M6lKUyUNXvNtU21rJIgBkwFiU8mlchEB9OMjPpmqj7RtrfQNmiFGzLNlOLqc+KWQ+rEn4yVYW9s3eXdtB0jD3De9fqox83dv3BVCdsW1TLtEx58MCBAPVhxsffqB+6K5VddvioUntHvPz4G6byUnLl6EFpSldUUFKUoA7o4s1kx21cbda3FpYFhldR+Y94oSuytzEjtc9K5tZYTl/zlqlOy93y3StpcbokRjw8/wCWa1ylU9StpbSsWSDFS3aWySh1FaG6iqjiXTNTSvp51YW6PYpeXiiSX/JojyLjxsD1CaYHvI9xqErg3YrylXzc9jFhaoGk72UZ1YydPPgjUYHxNcrnsg2fJEHjjmUHk0cnFn3K4Ofgauqbtcq5a2sUJSpvvJ2cCHW1uFnGuYzhZFx0OCVJ+IqFSRlSQwII5g6Ee+olCUd0TGSlsca2WwtuvaycS4ZWHDJG3syJ1Vv4g8wcEVra+qpJwNSaoWLp2HMjQd/AeKDB4y2C0RxkrIBjBUfa5EYPXFdV1vdxR91aAqh/WPkCWTGvM4wvXhHPrUG2AkySpb2pcTOwBKEgmToAR9ldQehyx5YqRX8vdSGLaNu1tN/XRoMNj7UkS4WRf24iPwmt+1bVmYOGtzGe9VhhhgcuIHXI5c+fP0wNM12TnvkCzRC4TGFJz3idNHHiUehyuelcL3ZTogkPDNCSeGaJiyn0Lc1bH2XAI8q7bGMqylHORrro2ceQ56a6ZotmK7HVabCurTjk2XMxD44opFj4zwniXAcGOUqdQRhgeQqOyb67RiJjeeZSA6sjDGe9JL94jDxMSTqwJ1q2N37c3DKpXjcDywByy7EYGMjrXfvJsS1u42tMLLPwnu7g6cEh/VxxsdTGWwuuQc6DlUToRWq3JhXb0ZSdtvZdRtbskpBtQVhOE8AYkkDI1ySeeaz4+0e/V2cTAFwob6qDBCElcr3fDoSdcVG3QqSCMEHBHkRXGsMqfAzckadoN8EjQT6QlTH9XFlShyuG4M4B6ZxWtXeGcRiISHgE3fhcL+uwBx8s5wBpy9K11KMq2sFzb7e3rub3h+kyd5wEkHgjU5bGclFBbkOea1FKVJBN+yPen6HtBVY4iuMRv5Ak+Bvg2nuY16D2TMYL5o/83dL3i+k0YAcfvx8Le+Nz1ryMpwcjnXpeDbRm2ZbX32ohHO2P2PDMPjGZRXPr/wBKtCp10f0Nod6Lj6ll0r4DSugYkNvDx7RuD9yKGMf7WQ/4hXmXey672/uX+9M+PdxkD8sV6bxi/vPxRH4d0B/EGvLe24ytzMDzErj5ORXMw6viqr8hmp/aijCpSldMWFfRXyvq0AbC3FSbd5CHBBxUctVz1qSbEukVh1+NXgUki59zdipKASMEc8cj8OlS673fRkCgAY/nUL3N3kVABoKmV7vHGsYYH2gcfDSqS3Kq1tSqt8tiJGTk59FH8zVW7XwucDA9dT+dWdvhtgMSc1X1ps5r28jgGoZst6IviYk9NP41sk2rApIk/ZhulBFGt9eeJ2P1EWMnH9YV6nPLy5+WLA2lvTMU+pg4VyfrJDw5I0OATr5Z18q0EVyIp40VSVwOFuLgPCvtYI1RcDA9+pODUu2XtOKUd7EJeEkRur8Ph4QCF1zoQwGmM4zTE6SgupRVW9tDTx/SLjxTyFFBPCUdcOAMkIR7WDzI/wCuq3wlRVaGMSM4AyqiURoOZJCnhycjTGmc1YNjYrbQovABFGCwOM4yQMcupyf+lRWSVGe4MLJKxyWDcQKBEyQ0g9pCMrwjmCdOoKbXC0Kzb5ZCId3p5MIkLZGq+E+XFgO2ASR0zqawd9tgwzRo8KlJguJI2GG415rg9DzFbGTeq6S4V2domTRY1yQAugDKzHIx9og5561u7Y/Tj3chUTOzGNgujA+Mhl+yOLk2M6EUxNOS72xku67oogipJurYQ93LPLJ4kwkMYzkyMCeJiB4VABAPmRyxWHvZs/ublhjGTnHkc4YfOunYN7wScLHhSQcJP3TkFX/dcA+7I61y2srsx290egOyncBLJWvJxiRtI1PiMa8jrjVicjI6D1NTva9pbXMP+UIkiA5HEuSG/Z8jUY7N94fp9gYpCfpFse7kzzyvssfPOCD6g1tIkZ5Gi4SqkHXOcsORGPlVJPXQvCKa1ZWO2tx2sblJNm3LJHNnjDqSiAY8MunDIpzorDPv51m7K3VW6lMcirDLgYkUcUbcs4XPgcjoND0AqW7R3bE5xOGjiRssq5IbAODpqW8sZ91Q2/v8RyAFoogS0RY+2I+vEeTg6gdM4qinO10VlGKlZ7G/kmQQPHCCiA4YsQJJuEEEv1IBxpyGevSI3txkhvZaI6E5OMk408w2uf2vfWdb7xLLEtyF0l8Ljqsi5D6/ZyCGH4q0e0ZwkhI68/wnIBA5A419+K6l0oCOXvES7R9nhbvv1ACXS96Mcg5JEq/CQMceTCopVjbc2d31hKn27Zu+T1Q4SXB6/Yf04DVc0jJWY7B3QpSlVLClKUAKvzslfv8AYjRNqA0sWPRxxf75qg6vnsNHDs1yeRnY/JI65ntPShfxQxh/fLW3buzJZWznm8EbH3tGppXRuXps2zB/0aL841NK6YuazaI4NpuMfrbZGHvhkdW/KRK839pGz+52rdL0Mhce6TD/AM69M75xcHcXPLuZeFz/AKqb6ts+gfunPolU729bvYeG7UaMO6f8S5ZCfeOIfuiud/bxd+JL5oY96l5FR0pSuiLilKUAd9u5raWs5BrTo+K70uqhaMCbbN2+y4ANb2+3mPdRDPRv8ZqtorrBFZl9tDRBnofzYmtc3JRxN1tPa/GOdbXs7THfzYGqlATyAUxs/wA+JBVfPf8AOrH3ITEFirezcSXCHXGWZV4NenijUfGtqDvUu9kLYjuxSXL+7+hKNr7XhZFeN1RwocyzGV3Y8bYWNBkaf2fTyy93HRlSOO6F1IcyMgDjBb2iejEZOdc/Ku24sBb3ojARoxErBJA8nFniPBmMFgfIgYGRkHStLt9kjvoPo8Cwl9QTxeeDk8QGQfdzGaYmoyVo+ZMG07s3m919OI40JCQ8lCn7S6ZfTwgN0z/Cq2v9otG0ijwkkDKnlgEEgZ1OM9etXNb3KXPdRXcGDKMxSREsh0PXGnhHM5GvOtXvv2dWcdu8iHuTjzJyRyALNgDTHxrOnNRWR7lpK7zLYq6C5a6Yo7gyNyLYX2FOAxOOnhABxqNOtZESS28yZPdE/bOnAwIVgxGoIAOV8jW52RuMJrfvDhDwlgRxMcAHD4GcDi0IJ5c+lYF3smV7MTsDmIqp56xyIcHyJQqVB8ig6CmM3BnoQ/faXj7pzq2Dk9W5HJ9ai1SHe65BMSA54Vyc6an3e6o9XOre+xmn7qLK7N9vywzLdJkooEV2BqRGfCkpHPAAGTrgqc+1VwbOuylyyxkynOWIxwKp68XIHGK857lbVlgu07pXfvAY3jQZLo+jADqeRHTKjOlXT2fWzoskE9xGsUb57sH6yThYpgnpGWA8Oc58OmdctOeDS7W3JYF1tDGVByWGhzqOmmnLHXrnyrW/0TE0sXexJIBxBOIeyWGuBy1GdcedYEN54yW5k/xqRqoCqx5Bh+fh/nXBw+OniMRmXuXsvuPVKCpU7Pcoz+jTa3l5s77Lkvbk/eUEqPe0eUPqgrpjtwUy/wBjwkcgRrhs+7I+Aqddsm7jLDFfQ+GW3k6c+Fm4lP7r/k5qNwR8Uiui5juAHjUDOCRqoXzWUEfDNemp2bscioramJa3IiMbauD4GjP2kbwsp6+JCR8KrXeHZBtLqWBucblc+Y5qfiuD8avxdjx2kZEhEly2CFB0iBOQXYdcZ5chk6c6i29m7Q2khIUR3Ua4QnA70DP1bcgD9w/Dl7NqlNtXQU5qLyspulc5oijFWBVlJBBGCCNCCDyOa4UqMilKUAKv7cyM2uwA32mikkHq0nFwD4+AVR2xdltc3EcKe1I4UemeZ9wGT8K9LJYq0tpaR6IGV2HlDbcLDPoZO5X4muVj32k6dBcu78kM0O6pT8CbbNshFBHGP83Gqf2VC/ypWVSuqLHRfWSTRPFIOJJFKMPNWBBHyNQO82L9NsZ7Gc5kj+qZjz4lAaKb95eB/fxjpVh1HN57Exut5EpZoxwzKoyZIMknA6vGSXXqRxqPapXFUnUjeO61RpTlleux5I2js94JXilUq8bFWB6Efy9axqvbtf3DF5CL+0Ad1QFwuvexYyHXHtFR819wqia0oVVVhm+JWUcrsKUpWxUUpSgDkr4NdlxLxcPu/ma6aUAKtS6sXG7trPHo9vL3gI5g55/nmqrr0D2cWX0zYDQ4ydcDz1YY+IpnD21T6CONTtFrh3+Cvb1tY2OzNswbQsoJ0JMojKOo9vKvGWXTV+FOJlXqBmt4dhJOHhuOF+HDwgjLBOI5KsdSCMrjmNRXnzZ+05tj3jRunGnEOON+TgZ4WH3WAzhh5kcs1fG5u82zdod13ZzMi6K+eNfTUknAA1ycgczirOTtle6NVZ95bMk9teBUkVVEaxEDORw8PDzGM8PkRjpUV25aSThgGmHegg8bcICjqdMBNM505jTnU9aFW0YAgEEA66jUH519mjUjxcqxjPK72LyhdblSLe3FoWit0EzyLwheEEKBrh1zj2snJ89eeKx95t9ZUtRDNGglx9exGQygczyGcHp1qWb1bVtrO3bLKMDC5OPM40OTqc1593u3va7bhUkRj+97/T0pmc4pZnuZQTenBob26MkjMep09B0HyropW23U2G15eRQKM8beL0VdWPyBpCUrJtjaXCL27GN1Ft7JJmQd9N4y2PEEPsqD0GNcftVX24bSy7wuiMQrTTM46EDjPwycCr73ci+r5YC+HHljp8qpfsLi49uXT88RyH+1Klc3COVenKo/3beQxVShJR6Fh3t4tvtO0t2VWFyHyScFeEZUr55II+NS15FW3BznHCTjX7SnlVLfpB37w7Ss3jPC8UXGp8mEhI/MVN4tt91brO/sd2szAa6BVkYKPnWVSUcFGlCKvd2+LJipVnKTfF/gVp2h76TbTnURkrbAcaKfDpkgvKeQ5e4Vmdn290GtmTmTJMMpGAxb240BGgJClQfa1yNeE13t/bomd1hUxwlywUkFjliRxkeXRRoPU5J06sQcjQjrXaUrMTy33PQ19J3wLKCqroFJBLNjPET1J14vLTy01CXWFxyIOFPqM4H8SD0/hod1N6zeJwMcXSeLy77GPGMf5wADiH2gC3PNbbi7wZwC2DxdB7wOgOg/9unQVSMl3RJwy6M1W+e7H01e+jXF2q+Nf64AcvWVQP3gPMa1vsyJDMizHhQthj5D+VXLs+Xi0yMjAB1Hwz94dPP+ES373aWUtcQDEoXjmQDHEBnMijzHNh7286Wq0suqGKVS+jNIlls8M/eysoyMCMs+BjXhYxgMPLJHi0OB4q1W2Y7YY+jM7ani4uWMJw8PhU8+Pn6aDlWsqQ7k7pPtC4CDIiTBlfyXyH7R5D59KTqVI04uc3ZIajFydkTjsY3YxxXsg5gpFny+2/8Au5/FVw7lWfH3l4R+uwsXpAhPCR5cbFn9QU8q0NtsoTullEvDCqjv+HQJCNBECOTSYx5hQ554zYscYUAKAABgAaAAdAOgrl4GMq85Yua30ivD8+vUZrtQiqS438zlSlK64oKUpQBE7q2/o5ywz9DdssP9GdjqR5QMSSf6snPsk8FV9q/ZMVLXlimUPiliX7PUvGBzXqVHLmNOV/ugIIIyDoQeo9ai0lm+z/1YaSz+4MtJb+qDnJCPujxJ0yuiqVKUoS7Sn6rqaKV1ZnkalX3v72OxXqG72aUEjjiKKR3cudcxkaIx/sn051Rl9YSQSNHMjRupwysCCD6g1vTqxqLQo1Yx6UpWhApSlACr0/R92n9XJDnXOn8f5mqLqZdlu8Jtb5ddHIHx/wCma2o+9l6q32F8Qu6pdHf6P5MtLtU2Db36gqCk6kjIHIjmrgc1PmPfVGXeybi1fLI6FTowyOXVWFXnvclyJVvLVO8YDEsWuJVHIgDk48xzrEi7RbRoWaaOW3dRkxvGdSOiNjBPocUjjcRXhJdlTUo+D18n5fwWwFOMlLPOzvtbTzXnz4+pWuz+1jacIAW6dgOkgV/zYE/nXde9sO0pRgzhfwogPzxVvbmQ7O2zFITbo4TwtxxhWHEMjDLr56g1T3aXuQNn7S+jwcTpIFaIHVvGSvD6kMMfKr0MROavJOL6M3qUoJ6WZFr7aMs7cUrtI3mxJ+XlX3+i5uDj7qTg+9wNw/PGKvTdPstSxhWSVQ9xjLMdQn7KZ0GPvczU83TuknRijq4U8LcLBhkcwcfwpB+0s1bs4Qb8eBj9Panmb9DyLV6fo87rhI5r+Uc/q4yfurq7D44H7pqM9qPZ/wAG2o4bVABeYZFA0VicPjyUe16a1ZHaJfLsrYyWlsD3jqIYwoyx08bYGuTqfea6Mnx1FzM2TvI08RuUOEkkkwOnCrlFPyFQL9Ho/wDeF4f9V/GUVLNyNnPHsi3jkUo4RsqwII4ncjIOo0IrXdle7q2G1LiJXL8VqrsSAPEZSNAOQ0HnXFwtZRr1435ul4Lf6DdWPcg7EX/SLP8A3hB/+P8A771M94l4Njv6WmP9kBUX7e9nNLf2YUEmVO7Hv7waf3hUp7T5BFsmcfsKg+LKP4VOL/qdgv8Asn80RR7qn5HnOlKV3BQ7IJ2RldCVZSCrA4IIOQQRyINWvu7vQL6LOi3Ma/WIBgOo5yxgf3l6cxp7NSVkWF/JBKksTFHQ5VhzBH8fd1q8JuLuVlFSVi8FseMYjUk8WCnkfQDUnOnpp5abO+ufoqlIgGueHEsmnh5ZjjPV+QZumg92o3W30juLZpIUCXQIWYZ0jQ4BkhHMKx0zzTl1GciXZJlcGJuGI6l+p/D8c4Plj4sV8VRhTdWq0orryxSNGblkgrt/wQXaG4gvbjjsyqozYlB0VD1dB906+HmDy0OllbF2OtqiWdmgaVhnxch0aacj7IPzOFHp3WNsS30ezQNJzdj7EeftzMObHmE9pvQaiebv7vJaIQCXkcgyyt7TsBjXoqjkFGgHvJPl0p+06meSy0lsuZeL8PxdTsq2GjlvefL6HPYGwktIuBSWZjxSSNjikc4yzY9AAANAAANBWypSu4kkrITFKUqQFKUoAUpSgCP3mwHicy2RVSx4pIG0ilJ5kEfqZT98Ag/aU8xpNt7AsdsqYbmMx3KL7Jwk8QzzU6iSPPUcSH38p3WDtTY0VyoEq54dVYEq6HzjkUhkPqCKxnSUnmWjJTPNm+nYveWJLxA3MH3kHjUftx6n4rke6q9r2F3d3a8v8shH4UuF+JxHN/cb8RqObX3J2VtniPD3VwPaKjuZ1P8ArYnGT72XXoalSktJAeYKVaO83YBewEtalbqPoBhJPirHB+DfCq3v9mSwOUmjeNxzV1Kn5MK0TuQY1ckcggjQjUGuNKkD0V2Ob8Jdx9zIR3yDl1I+8PT+FTvfLbn0Gze4EDT8GMovkTgk6HQczXj+1unicPGzIynIZSQQfQirO3f/AEgbyFQlzGlyoGOI+ByPUjIPyrOpFSk52uyIRyRUVsixt29932jbm4WA26o/AozkOMAkjQaZ0qPTgXe9VmH1EcHHj1USsPzwa7tg9r9teF1m4bU5AjVmyGyDnxYCjXoaiu0941sd5IbhjmJVUEjUd26FGIxzxkn4Vx6FOp+um5JpOPpxyOzlHsUlvcsrtv2g1tsh+7JVpXWPI8jkn5gEVAewi7kijumUng4kBHTOH/PGKtvfvddNq2Jh7zh4irxyAcQBGoOM6ggn51oN29zE2ZadyrcZJLO5GOJiAOXQAAACr+0KsaeHlTp6N9CmHjmmm9jJs5luNtxMRkxWchB8i8sa5HrjiFS25ReLiwOLGM41x5Zrz3L2rtZ7SuZYI0lBQQqWJwFRiSRjnliaxNp9ue0ZshWjiH7CAn5vmtFhq0qUYt62V/Pkq5RU21sXzfEYJJwBzNV/uzvDE28jLHIrrJad2CpBHGh7wjI64DVI2uGOyQ8h4nNoGYnqxhySfec15u2Ltd7W4ini9uJgwzyOOh9CMj40pgMKnKpK+usTavU0ivU9ZbR2ZFK8byIrPES0ZI1UkYyPhVUdu23AsMVqp8Tt3jfhXIHzb/DXO6/SCiMPgtn77HJmXuwfxDxEfAVUW29tS3c7TTtxO5+AA5BR0AHSmMLg5qqp1NlsZzqrLaPJgUr6BUh2JuDeXeDHCVQ/bk8C/DOp+ANdWpUhTWabSXiYRi5OyRHa2Ox9357t+GCNn8zyVfxMdBVo7G7IreAd5dyd6V1IzwRj8ROpHxFTPY9m0qBLCACMaCRlMUA9U04pf3Rg/eFciftN1HkwkHN9dor89BpYZRV6rt/JDd1ez6Ow/wAonly6qc68MagjB4ifaGNNcD0qdbM2JPeYK8Vvb6ZlIxJIPKFG9gH+sYfhU86kWytyIo2Ek7G4lXUFhiND5xw5Kqf2jxN+1UkopezZVJqri5Z5cL9q9OfzcJYhRWWkrLryYmzNlRW0YjhQIo1wOZJ5sxOrMerEkmsulK7QmKUpQApSlAClKUAKUpQApSlACsHaexIbjHfRhipyrah0PmjqQyH1BFZ1KANEdlXUJzBcd4v9Xcji/szJhx+8HrE2htON1Me0bJgnn3YuoffxICyD1dFqUUoAqy67G9j36l7R+D1glDqCfvK3Fj3aVEtp/o3XC5NvdRSeQkVoz814hmruv927aduKSFC/3wOF/hIuGHzrCXdiSMkwXlwg+5IVuEHoO9BkA9z0AebNp9kW1IPatHcecRWT8kJPzFRu+2LPAcTQyxn9tGX/ABAV65f+kEOn0Wceve27f8UH8q+rtq5A+ssZfXupYHHw43Qn5UAeOK+161ubyzbWewkHmXsmk+ZiR61UtvsM+3awL+K0kj/xRDFVcrcAUruj2uXuz4xECs0I9lJM+H0RhqB6aiu7ejthu7yMxqqQIww3BksR5cR5D3Vbh2Ju8/2LQfEp/MfKuDbu7vDXhs//AFM/lxa0pKVPNmcNfIur2tc81Yr5XpZdn7BHsw2ze6JpP4KayrZNmr+psuL8FhMfzMOPzqXinxBkqHiUBdb7X9xGITPIU4QoRPCCoHDjCDJGNMV1WW5F9N7FpOc9SjKPm2BXpeC7fGIbG4A/DBCPk8in8q5dxfv7NvBGPOWdmP8AYijI/v1l21fanSt5v/wvlh+6RRezexK+kwZTFCP2m4m+UeR+dSfZvYZAg4rid5McwgEa/EniP8KtP/6WuJP1l3wA8xBCqH4NK0nzwKyLbcW1XBkVrhh9q4dpv7rngHwUVR0sZU96aj5K/wCfEtmpR2VyB7I2Xs+2OLOATSDTMKNcOD+1JqE+LKKksGw72fUiO1U9XPfS/wBhCI1P7ze6ppDAqKFRQqjkAAAPcBoK50Q9l0b5ql5vxYPEztaOnkR+y3Jt0KtKGuJF1DTENg+axgCNT6hc+tSClK6UYxgrRVl4C7berFKUqxApSlAClKUAKUpQApSlAClKUAKUpQApSlAClKUAKUpQApSlADFKUoAUxSlAClKUAKUpQApSlAClKUAKUpQApSlAClKUAKUpQApSlAH/2Q=="/>
          <p:cNvSpPr>
            <a:spLocks noChangeAspect="1" noChangeArrowheads="1"/>
          </p:cNvSpPr>
          <p:nvPr/>
        </p:nvSpPr>
        <p:spPr bwMode="auto">
          <a:xfrm>
            <a:off x="215900" y="-677863"/>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31084" name="Picture 12" descr="http://www.phil-mont.org/AO40/ao40logo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484784"/>
            <a:ext cx="2616547" cy="174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39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Satellitenbahnen – AO7 (LEO)</a:t>
            </a:r>
            <a:endParaRPr lang="de-DE" dirty="0"/>
          </a:p>
        </p:txBody>
      </p:sp>
      <p:sp>
        <p:nvSpPr>
          <p:cNvPr id="3" name="Textfeld 2"/>
          <p:cNvSpPr txBox="1"/>
          <p:nvPr/>
        </p:nvSpPr>
        <p:spPr>
          <a:xfrm>
            <a:off x="1142849" y="6068035"/>
            <a:ext cx="6779420" cy="338554"/>
          </a:xfrm>
          <a:prstGeom prst="rect">
            <a:avLst/>
          </a:prstGeom>
          <a:noFill/>
        </p:spPr>
        <p:txBody>
          <a:bodyPr wrap="none" rtlCol="0">
            <a:spAutoFit/>
          </a:bodyPr>
          <a:lstStyle/>
          <a:p>
            <a:r>
              <a:rPr lang="de-DE" sz="1600" dirty="0" smtClean="0">
                <a:solidFill>
                  <a:schemeClr val="tx1"/>
                </a:solidFill>
              </a:rPr>
              <a:t>AO-7 in einem LEO (Low Earth Orbit</a:t>
            </a:r>
            <a:r>
              <a:rPr lang="de-DE" sz="1600" dirty="0">
                <a:solidFill>
                  <a:schemeClr val="tx1"/>
                </a:solidFill>
              </a:rPr>
              <a:t>): </a:t>
            </a:r>
            <a:r>
              <a:rPr lang="de-DE" sz="1600" dirty="0" smtClean="0">
                <a:solidFill>
                  <a:schemeClr val="tx1"/>
                </a:solidFill>
              </a:rPr>
              <a:t>begrenzter </a:t>
            </a:r>
            <a:r>
              <a:rPr lang="de-DE" sz="1600" dirty="0">
                <a:solidFill>
                  <a:schemeClr val="tx1"/>
                </a:solidFill>
              </a:rPr>
              <a:t>Sichtbarkeitsbereich </a:t>
            </a:r>
          </a:p>
        </p:txBody>
      </p:sp>
      <p:pic>
        <p:nvPicPr>
          <p:cNvPr id="1259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72"/>
          <a:stretch/>
        </p:blipFill>
        <p:spPr bwMode="auto">
          <a:xfrm>
            <a:off x="836938" y="1340768"/>
            <a:ext cx="7344817" cy="461173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56" name="Picture 4" descr="AO-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0569" y="1562418"/>
            <a:ext cx="1249048" cy="200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1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Frequenzbereiche</a:t>
            </a:r>
            <a:endParaRPr lang="de-DE" dirty="0"/>
          </a:p>
        </p:txBody>
      </p:sp>
      <p:pic>
        <p:nvPicPr>
          <p:cNvPr id="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066" t="20662" r="3102" b="7684"/>
          <a:stretch/>
        </p:blipFill>
        <p:spPr bwMode="auto">
          <a:xfrm>
            <a:off x="1547664" y="3212976"/>
            <a:ext cx="5822831" cy="207919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1115616" y="1556792"/>
            <a:ext cx="7272808" cy="1754326"/>
          </a:xfrm>
          <a:prstGeom prst="rect">
            <a:avLst/>
          </a:prstGeom>
          <a:noFill/>
        </p:spPr>
        <p:txBody>
          <a:bodyPr wrap="square" rtlCol="0">
            <a:spAutoFit/>
          </a:bodyPr>
          <a:lstStyle/>
          <a:p>
            <a:pPr marL="285750" indent="-285750">
              <a:buFont typeface="Arial" pitchFamily="34" charset="0"/>
              <a:buChar char="•"/>
            </a:pPr>
            <a:r>
              <a:rPr lang="de-DE" dirty="0" smtClean="0">
                <a:solidFill>
                  <a:schemeClr val="tx1"/>
                </a:solidFill>
              </a:rPr>
              <a:t>Ursprünglich wurden auch die oberen Kurzwellenbereiche z.B. 10m als </a:t>
            </a:r>
            <a:r>
              <a:rPr lang="de-DE" dirty="0" err="1" smtClean="0">
                <a:solidFill>
                  <a:schemeClr val="tx1"/>
                </a:solidFill>
              </a:rPr>
              <a:t>Downlink</a:t>
            </a:r>
            <a:r>
              <a:rPr lang="de-DE" dirty="0" smtClean="0">
                <a:solidFill>
                  <a:schemeClr val="tx1"/>
                </a:solidFill>
              </a:rPr>
              <a:t> verwendet. Nur AO-7 sendet dort weiterhin. </a:t>
            </a:r>
          </a:p>
          <a:p>
            <a:pPr marL="285750" indent="-285750">
              <a:buFont typeface="Arial" pitchFamily="34" charset="0"/>
              <a:buChar char="•"/>
            </a:pPr>
            <a:r>
              <a:rPr lang="de-DE" dirty="0" smtClean="0">
                <a:solidFill>
                  <a:schemeClr val="tx1"/>
                </a:solidFill>
              </a:rPr>
              <a:t>AO-10 und AO-40 verwendeten auch das 23cm und 13cm Band. </a:t>
            </a:r>
          </a:p>
          <a:p>
            <a:pPr marL="285750" indent="-285750">
              <a:buFont typeface="Arial" pitchFamily="34" charset="0"/>
              <a:buChar char="•"/>
            </a:pPr>
            <a:r>
              <a:rPr lang="de-DE" dirty="0" smtClean="0">
                <a:solidFill>
                  <a:schemeClr val="tx1"/>
                </a:solidFill>
              </a:rPr>
              <a:t>Die heutigen Satelliten verwenden aber fast alle Frequenzen im 2m und 70cm Band.</a:t>
            </a:r>
          </a:p>
          <a:p>
            <a:endParaRPr lang="de-DE" dirty="0">
              <a:solidFill>
                <a:schemeClr val="tx1"/>
              </a:solidFill>
            </a:endParaRPr>
          </a:p>
        </p:txBody>
      </p:sp>
      <p:sp>
        <p:nvSpPr>
          <p:cNvPr id="5" name="Textfeld 4"/>
          <p:cNvSpPr txBox="1"/>
          <p:nvPr/>
        </p:nvSpPr>
        <p:spPr>
          <a:xfrm>
            <a:off x="1188297" y="5445224"/>
            <a:ext cx="7272808" cy="646331"/>
          </a:xfrm>
          <a:prstGeom prst="rect">
            <a:avLst/>
          </a:prstGeom>
          <a:noFill/>
        </p:spPr>
        <p:txBody>
          <a:bodyPr wrap="square" rtlCol="0">
            <a:spAutoFit/>
          </a:bodyPr>
          <a:lstStyle/>
          <a:p>
            <a:pPr marL="285750" indent="-285750">
              <a:buFont typeface="Arial" pitchFamily="34" charset="0"/>
              <a:buChar char="•"/>
            </a:pPr>
            <a:r>
              <a:rPr lang="de-DE" dirty="0" smtClean="0">
                <a:solidFill>
                  <a:schemeClr val="tx1"/>
                </a:solidFill>
              </a:rPr>
              <a:t>Ein Transponder im Modus VU empfängt im 2m Band und sendet im 70cm Band.</a:t>
            </a:r>
          </a:p>
        </p:txBody>
      </p:sp>
    </p:spTree>
    <p:extLst>
      <p:ext uri="{BB962C8B-B14F-4D97-AF65-F5344CB8AC3E}">
        <p14:creationId xmlns:p14="http://schemas.microsoft.com/office/powerpoint/2010/main" val="407535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Betriebsarten 1/2</a:t>
            </a:r>
            <a:endParaRPr lang="de-DE" dirty="0"/>
          </a:p>
        </p:txBody>
      </p:sp>
      <p:sp>
        <p:nvSpPr>
          <p:cNvPr id="4" name="Textfeld 3"/>
          <p:cNvSpPr txBox="1"/>
          <p:nvPr/>
        </p:nvSpPr>
        <p:spPr>
          <a:xfrm>
            <a:off x="251520" y="1556792"/>
            <a:ext cx="8712968" cy="5109091"/>
          </a:xfrm>
          <a:prstGeom prst="rect">
            <a:avLst/>
          </a:prstGeom>
          <a:noFill/>
        </p:spPr>
        <p:txBody>
          <a:bodyPr wrap="square" rtlCol="0">
            <a:spAutoFit/>
          </a:bodyPr>
          <a:lstStyle/>
          <a:p>
            <a:pPr marL="285750" indent="-285750">
              <a:buFont typeface="Arial" pitchFamily="34" charset="0"/>
              <a:buChar char="•"/>
            </a:pPr>
            <a:r>
              <a:rPr lang="de-DE" sz="2200" dirty="0" smtClean="0">
                <a:solidFill>
                  <a:schemeClr val="tx1"/>
                </a:solidFill>
              </a:rPr>
              <a:t>Früher gab es viele Satelliten mit Lineartranspondern. Es wurde ein Bereich (ca. 100-200kHz) auf einem Band (z.B. 2m) empfangen und auf einem anderen Band (z.B. 70cm) wieder ausgesendet.</a:t>
            </a:r>
          </a:p>
          <a:p>
            <a:pPr marL="285750" indent="-285750">
              <a:buFont typeface="Arial" pitchFamily="34" charset="0"/>
              <a:buChar char="•"/>
            </a:pPr>
            <a:endParaRPr lang="de-DE" sz="2200" dirty="0" smtClean="0">
              <a:solidFill>
                <a:schemeClr val="tx1"/>
              </a:solidFill>
            </a:endParaRPr>
          </a:p>
          <a:p>
            <a:pPr marL="285750" indent="-285750">
              <a:buFont typeface="Arial" pitchFamily="34" charset="0"/>
              <a:buChar char="•"/>
            </a:pPr>
            <a:r>
              <a:rPr lang="de-DE" sz="2200" dirty="0">
                <a:solidFill>
                  <a:schemeClr val="tx1"/>
                </a:solidFill>
              </a:rPr>
              <a:t>Derzeit ist nur noch AO-7 </a:t>
            </a:r>
            <a:r>
              <a:rPr lang="de-DE" sz="2200" dirty="0" smtClean="0">
                <a:solidFill>
                  <a:schemeClr val="tx1"/>
                </a:solidFill>
              </a:rPr>
              <a:t>verfügbar, </a:t>
            </a:r>
            <a:r>
              <a:rPr lang="de-DE" sz="2200" dirty="0">
                <a:solidFill>
                  <a:schemeClr val="tx1"/>
                </a:solidFill>
              </a:rPr>
              <a:t>der einen solchen Lineartransponder besitzt</a:t>
            </a:r>
            <a:r>
              <a:rPr lang="de-DE" sz="2200" dirty="0" smtClean="0">
                <a:solidFill>
                  <a:schemeClr val="tx1"/>
                </a:solidFill>
              </a:rPr>
              <a:t>.</a:t>
            </a:r>
          </a:p>
          <a:p>
            <a:pPr marL="285750" indent="-285750">
              <a:buFont typeface="Arial" pitchFamily="34" charset="0"/>
              <a:buChar char="•"/>
            </a:pPr>
            <a:endParaRPr lang="de-DE" sz="2200" dirty="0">
              <a:solidFill>
                <a:schemeClr val="tx1"/>
              </a:solidFill>
            </a:endParaRPr>
          </a:p>
          <a:p>
            <a:pPr marL="285750" indent="-285750">
              <a:buFont typeface="Arial" pitchFamily="34" charset="0"/>
              <a:buChar char="•"/>
            </a:pPr>
            <a:r>
              <a:rPr lang="de-DE" sz="2200" dirty="0" smtClean="0">
                <a:solidFill>
                  <a:schemeClr val="tx1"/>
                </a:solidFill>
              </a:rPr>
              <a:t>Damit sind viele Schmalbandverbindungen (in CW, SSB, SSTV) parallel möglich. </a:t>
            </a:r>
          </a:p>
          <a:p>
            <a:pPr marL="285750" indent="-285750">
              <a:buFont typeface="Arial" pitchFamily="34" charset="0"/>
              <a:buChar char="•"/>
            </a:pPr>
            <a:endParaRPr lang="de-DE" sz="2200" dirty="0" smtClean="0">
              <a:solidFill>
                <a:schemeClr val="tx1"/>
              </a:solidFill>
            </a:endParaRPr>
          </a:p>
          <a:p>
            <a:pPr marL="285750" indent="-285750">
              <a:buFont typeface="Arial" pitchFamily="34" charset="0"/>
              <a:buChar char="•"/>
            </a:pPr>
            <a:r>
              <a:rPr lang="de-DE" sz="2200" dirty="0" smtClean="0">
                <a:solidFill>
                  <a:schemeClr val="tx1"/>
                </a:solidFill>
              </a:rPr>
              <a:t>Wichtig ist, dass die Bodenstationen ihre Sendeleistung kontrollieren, um den Transponder nicht zu weit auszusteuern und damit schwächere Stationen im </a:t>
            </a:r>
            <a:r>
              <a:rPr lang="de-DE" sz="2200" dirty="0" err="1" smtClean="0">
                <a:solidFill>
                  <a:schemeClr val="tx1"/>
                </a:solidFill>
              </a:rPr>
              <a:t>Passband</a:t>
            </a:r>
            <a:r>
              <a:rPr lang="de-DE" sz="2200" dirty="0" smtClean="0">
                <a:solidFill>
                  <a:schemeClr val="tx1"/>
                </a:solidFill>
              </a:rPr>
              <a:t> zu benachteiligen.</a:t>
            </a:r>
          </a:p>
          <a:p>
            <a:endParaRPr lang="de-DE" dirty="0">
              <a:solidFill>
                <a:schemeClr val="tx1"/>
              </a:solidFill>
            </a:endParaRPr>
          </a:p>
        </p:txBody>
      </p:sp>
    </p:spTree>
    <p:extLst>
      <p:ext uri="{BB962C8B-B14F-4D97-AF65-F5344CB8AC3E}">
        <p14:creationId xmlns:p14="http://schemas.microsoft.com/office/powerpoint/2010/main" val="29202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Betriebsarten 2/2</a:t>
            </a:r>
            <a:endParaRPr lang="de-DE" dirty="0"/>
          </a:p>
        </p:txBody>
      </p:sp>
      <p:sp>
        <p:nvSpPr>
          <p:cNvPr id="4" name="Textfeld 3"/>
          <p:cNvSpPr txBox="1"/>
          <p:nvPr/>
        </p:nvSpPr>
        <p:spPr>
          <a:xfrm>
            <a:off x="251520" y="1556792"/>
            <a:ext cx="8712968" cy="3416320"/>
          </a:xfrm>
          <a:prstGeom prst="rect">
            <a:avLst/>
          </a:prstGeom>
          <a:noFill/>
        </p:spPr>
        <p:txBody>
          <a:bodyPr wrap="square" rtlCol="0">
            <a:spAutoFit/>
          </a:bodyPr>
          <a:lstStyle/>
          <a:p>
            <a:pPr marL="285750" indent="-285750">
              <a:buFont typeface="Arial" pitchFamily="34" charset="0"/>
              <a:buChar char="•"/>
            </a:pPr>
            <a:r>
              <a:rPr lang="de-DE" sz="2200" dirty="0" smtClean="0">
                <a:solidFill>
                  <a:schemeClr val="tx1"/>
                </a:solidFill>
              </a:rPr>
              <a:t>Neuere Kleinstsatelliten (</a:t>
            </a:r>
            <a:r>
              <a:rPr lang="de-DE" sz="2200" dirty="0" err="1" smtClean="0">
                <a:solidFill>
                  <a:schemeClr val="tx1"/>
                </a:solidFill>
              </a:rPr>
              <a:t>Cubesats</a:t>
            </a:r>
            <a:r>
              <a:rPr lang="de-DE" sz="2200" dirty="0" smtClean="0">
                <a:solidFill>
                  <a:schemeClr val="tx1"/>
                </a:solidFill>
              </a:rPr>
              <a:t> etc.) haben oft nur </a:t>
            </a:r>
            <a:r>
              <a:rPr lang="de-DE" sz="2200" dirty="0" err="1" smtClean="0">
                <a:solidFill>
                  <a:schemeClr val="tx1"/>
                </a:solidFill>
              </a:rPr>
              <a:t>Telemetrieaussendungen</a:t>
            </a:r>
            <a:r>
              <a:rPr lang="de-DE" sz="2200" dirty="0" smtClean="0">
                <a:solidFill>
                  <a:schemeClr val="tx1"/>
                </a:solidFill>
              </a:rPr>
              <a:t> oder einfache Umsetzer, die einen einzelnen FM-Kanal umsetzen (ähnlich eines FM-Relais). Die Kompensation der Dopplerverschiebung ist damit einfacher.</a:t>
            </a:r>
          </a:p>
          <a:p>
            <a:pPr marL="285750" indent="-285750">
              <a:buFont typeface="Arial" pitchFamily="34" charset="0"/>
              <a:buChar char="•"/>
            </a:pPr>
            <a:endParaRPr lang="de-DE" sz="2200" dirty="0" smtClean="0">
              <a:solidFill>
                <a:schemeClr val="tx1"/>
              </a:solidFill>
            </a:endParaRPr>
          </a:p>
          <a:p>
            <a:pPr marL="285750" indent="-285750">
              <a:buFont typeface="Arial" pitchFamily="34" charset="0"/>
              <a:buChar char="•"/>
            </a:pPr>
            <a:r>
              <a:rPr lang="de-DE" sz="2200" dirty="0" smtClean="0">
                <a:solidFill>
                  <a:schemeClr val="tx1"/>
                </a:solidFill>
              </a:rPr>
              <a:t>Viele der LEO Satelliten besitzen Packet Radio Stationen inkl. Mailboxen, die Nachrichten weltweit verteilen können. Dies rückt aber zunehmend in den Hintergrund. APRS (auf die später eingegangen wird) bleibt aber eine gängige Betriebsart.</a:t>
            </a:r>
          </a:p>
          <a:p>
            <a:endParaRPr lang="de-DE" dirty="0">
              <a:solidFill>
                <a:schemeClr val="tx1"/>
              </a:solidFill>
            </a:endParaRPr>
          </a:p>
        </p:txBody>
      </p:sp>
    </p:spTree>
    <p:extLst>
      <p:ext uri="{BB962C8B-B14F-4D97-AF65-F5344CB8AC3E}">
        <p14:creationId xmlns:p14="http://schemas.microsoft.com/office/powerpoint/2010/main" val="290298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a:t>Empfang </a:t>
            </a:r>
            <a:r>
              <a:rPr lang="de-DE" altLang="de-DE" dirty="0" smtClean="0"/>
              <a:t>von Telemetrie</a:t>
            </a:r>
            <a:endParaRPr lang="de-DE" altLang="de-DE" dirty="0"/>
          </a:p>
        </p:txBody>
      </p:sp>
      <p:sp>
        <p:nvSpPr>
          <p:cNvPr id="53255" name="Text Box 4"/>
          <p:cNvSpPr txBox="1">
            <a:spLocks noChangeArrowheads="1"/>
          </p:cNvSpPr>
          <p:nvPr/>
        </p:nvSpPr>
        <p:spPr bwMode="auto">
          <a:xfrm>
            <a:off x="0" y="1268760"/>
            <a:ext cx="9252520"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400" dirty="0" smtClean="0">
                <a:solidFill>
                  <a:schemeClr val="tx1"/>
                </a:solidFill>
              </a:rPr>
              <a:t>Recht einfache Empfänger (DVB-T Dongle für unter 10 Euro) und Software-Decoder </a:t>
            </a:r>
            <a:r>
              <a:rPr lang="de-DE" altLang="de-DE" sz="2400" dirty="0">
                <a:solidFill>
                  <a:schemeClr val="tx1"/>
                </a:solidFill>
              </a:rPr>
              <a:t>ermöglichen das Mitschreiben und Auswerten von </a:t>
            </a:r>
            <a:r>
              <a:rPr lang="de-DE" altLang="de-DE" sz="2400" dirty="0" smtClean="0">
                <a:solidFill>
                  <a:schemeClr val="tx1"/>
                </a:solidFill>
              </a:rPr>
              <a:t>Telemetrie-Daten, z.B. Temperatur</a:t>
            </a:r>
            <a:r>
              <a:rPr lang="de-DE" altLang="de-DE" sz="2400" dirty="0">
                <a:solidFill>
                  <a:schemeClr val="tx1"/>
                </a:solidFill>
              </a:rPr>
              <a:t>, Batterie-Spannung, Strom der </a:t>
            </a:r>
            <a:r>
              <a:rPr lang="de-DE" altLang="de-DE" sz="2400" dirty="0" smtClean="0">
                <a:solidFill>
                  <a:schemeClr val="tx1"/>
                </a:solidFill>
              </a:rPr>
              <a:t>Solarzellen, Ausrichtung des Satelliten zur Sonne und Position.</a:t>
            </a:r>
            <a:endParaRPr lang="de-DE" altLang="de-DE" sz="2400" dirty="0">
              <a:solidFill>
                <a:schemeClr val="tx1"/>
              </a:solidFill>
            </a:endParaRPr>
          </a:p>
        </p:txBody>
      </p:sp>
      <p:pic>
        <p:nvPicPr>
          <p:cNvPr id="3076" name="Picture 4" descr="http://2.bp.blogspot.com/-ZlQB5XANC00/Te4E0efJ0VI/AAAAAAAAISo/MMF8diQT4i8/s1600/rs_sd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3118106"/>
            <a:ext cx="3338190" cy="33976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ars2-0322-14pl">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152" y="3501008"/>
            <a:ext cx="3014798" cy="28169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encrypted-tbn3.gstatic.com/images?q=tbn:ANd9GcQmZleZ9t6IBDecdgKW27g1JDcIuVCTw2tolLZmcr_QqqTSquTf"/>
          <p:cNvPicPr>
            <a:picLocks noChangeAspect="1" noChangeArrowheads="1"/>
          </p:cNvPicPr>
          <p:nvPr/>
        </p:nvPicPr>
        <p:blipFill rotWithShape="1">
          <a:blip r:embed="rId8">
            <a:extLst>
              <a:ext uri="{28A0092B-C50C-407E-A947-70E740481C1C}">
                <a14:useLocalDpi xmlns:a14="http://schemas.microsoft.com/office/drawing/2010/main" val="0"/>
              </a:ext>
            </a:extLst>
          </a:blip>
          <a:srcRect t="10248" b="13275"/>
          <a:stretch/>
        </p:blipFill>
        <p:spPr bwMode="auto">
          <a:xfrm>
            <a:off x="188886" y="3997420"/>
            <a:ext cx="2143125" cy="1639019"/>
          </a:xfrm>
          <a:prstGeom prst="rect">
            <a:avLst/>
          </a:prstGeom>
          <a:noFill/>
          <a:extLst>
            <a:ext uri="{909E8E84-426E-40DD-AFC4-6F175D3DCCD1}">
              <a14:hiddenFill xmlns:a14="http://schemas.microsoft.com/office/drawing/2010/main">
                <a:solidFill>
                  <a:srgbClr val="FFFFFF"/>
                </a:solidFill>
              </a14:hiddenFill>
            </a:ext>
          </a:extLst>
        </p:spPr>
      </p:pic>
      <p:pic>
        <p:nvPicPr>
          <p:cNvPr id="2" name="pwsat_2012-02-18_13h30_utc_DK3W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5648" y="2996952"/>
            <a:ext cx="609600" cy="609600"/>
          </a:xfrm>
          <a:prstGeom prst="rect">
            <a:avLst/>
          </a:prstGeom>
        </p:spPr>
      </p:pic>
    </p:spTree>
    <p:extLst>
      <p:ext uri="{BB962C8B-B14F-4D97-AF65-F5344CB8AC3E}">
        <p14:creationId xmlns:p14="http://schemas.microsoft.com/office/powerpoint/2010/main" val="183024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7283"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53975"/>
            <a:ext cx="8928992" cy="1433513"/>
          </a:xfrm>
        </p:spPr>
        <p:txBody>
          <a:bodyPr/>
          <a:lstStyle/>
          <a:p>
            <a:r>
              <a:rPr lang="de-DE" dirty="0" smtClean="0"/>
              <a:t>Was ist speziell am Amateurfunk ?</a:t>
            </a:r>
            <a:endParaRPr lang="de-DE" dirty="0"/>
          </a:p>
        </p:txBody>
      </p:sp>
      <p:sp>
        <p:nvSpPr>
          <p:cNvPr id="3" name="Textplatzhalter 2"/>
          <p:cNvSpPr>
            <a:spLocks noGrp="1"/>
          </p:cNvSpPr>
          <p:nvPr>
            <p:ph type="body" sz="half" idx="1"/>
          </p:nvPr>
        </p:nvSpPr>
        <p:spPr>
          <a:xfrm>
            <a:off x="457200" y="1600201"/>
            <a:ext cx="8219256" cy="1108720"/>
          </a:xfrm>
        </p:spPr>
        <p:txBody>
          <a:bodyPr/>
          <a:lstStyle/>
          <a:p>
            <a:r>
              <a:rPr lang="de-DE" sz="2000" dirty="0" smtClean="0"/>
              <a:t>Funkamateure dürfen ihre Funkgeräte, Antennen und Hilfsgeräte selbst bauen oder kommerzielle Geräte modifizieren. Sie sorgen selbstständig für die Einhaltung der gesetzlichen Grenzwerte.</a:t>
            </a:r>
            <a:endParaRPr lang="de-DE" sz="2000" dirty="0"/>
          </a:p>
        </p:txBody>
      </p:sp>
      <p:pic>
        <p:nvPicPr>
          <p:cNvPr id="1026" name="Picture 2" descr="http://www.dd1us.de/images/wxsatrx%20klein.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477" y="5674853"/>
            <a:ext cx="13525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d1us.de/images/atv%20tx%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160588"/>
            <a:ext cx="41910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dd1us.de/images/antennen%20hf%201%20klein.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6427" y="2907557"/>
            <a:ext cx="215265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dd1us.de/images/7025%20nach%20dem%20ausfraesen.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056" y="3212976"/>
            <a:ext cx="9525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dd1us.de/images/x-phaser%20innen%20klein.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560" y="5350703"/>
            <a:ext cx="1224136" cy="8691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dd1us.de/images/lna4all%20klein.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9752" y="5537622"/>
            <a:ext cx="9525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dd1us.de/images/wxsat%20filter%20klein.jpg">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61048" y="5256634"/>
            <a:ext cx="809625" cy="10572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dd1us.de/images/mobile%20stromversorgung%20klein.jpg">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57322" y="5323310"/>
            <a:ext cx="952500"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71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Welche Satelliten sind aktiv ?</a:t>
            </a:r>
            <a:endParaRPr lang="de-DE" dirty="0"/>
          </a:p>
        </p:txBody>
      </p:sp>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0630" b="8459"/>
          <a:stretch/>
        </p:blipFill>
        <p:spPr bwMode="auto">
          <a:xfrm>
            <a:off x="418216" y="1052736"/>
            <a:ext cx="8329792" cy="4439444"/>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5"/>
          <p:cNvSpPr txBox="1">
            <a:spLocks noChangeArrowheads="1"/>
          </p:cNvSpPr>
          <p:nvPr/>
        </p:nvSpPr>
        <p:spPr bwMode="auto">
          <a:xfrm>
            <a:off x="17792" y="5573118"/>
            <a:ext cx="9188451" cy="745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buClrTx/>
              <a:buFontTx/>
              <a:buNone/>
            </a:pPr>
            <a:r>
              <a:rPr lang="de-DE" sz="2000" dirty="0"/>
              <a:t>Doppelklick auf </a:t>
            </a:r>
            <a:r>
              <a:rPr lang="de-DE" sz="2000" u="sng" dirty="0" smtClean="0"/>
              <a:t>unterstrichene Satelliten </a:t>
            </a:r>
            <a:r>
              <a:rPr lang="de-DE" sz="2000" dirty="0" smtClean="0"/>
              <a:t>(</a:t>
            </a:r>
            <a:r>
              <a:rPr lang="de-DE" sz="2000" dirty="0"/>
              <a:t>links</a:t>
            </a:r>
            <a:r>
              <a:rPr lang="de-DE" sz="2000" dirty="0" smtClean="0"/>
              <a:t>) zeigt </a:t>
            </a:r>
            <a:r>
              <a:rPr lang="de-DE" sz="2000" dirty="0"/>
              <a:t>weitere Infos</a:t>
            </a:r>
          </a:p>
          <a:p>
            <a:pPr>
              <a:buClrTx/>
              <a:buFontTx/>
              <a:buNone/>
            </a:pPr>
            <a:r>
              <a:rPr lang="de-DE" sz="2000" dirty="0"/>
              <a:t>Doppelklick auf </a:t>
            </a:r>
            <a:r>
              <a:rPr lang="de-DE" sz="2000" dirty="0">
                <a:solidFill>
                  <a:srgbClr val="0070C0"/>
                </a:solidFill>
              </a:rPr>
              <a:t>farbige </a:t>
            </a:r>
            <a:r>
              <a:rPr lang="de-DE" sz="2000" dirty="0">
                <a:solidFill>
                  <a:srgbClr val="FFFF00"/>
                </a:solidFill>
              </a:rPr>
              <a:t>Kästchen</a:t>
            </a:r>
            <a:r>
              <a:rPr lang="de-DE" sz="2000" dirty="0">
                <a:solidFill>
                  <a:srgbClr val="0070C0"/>
                </a:solidFill>
              </a:rPr>
              <a:t> </a:t>
            </a:r>
            <a:r>
              <a:rPr lang="de-DE" sz="2000" dirty="0"/>
              <a:t>zeigt </a:t>
            </a:r>
            <a:r>
              <a:rPr lang="de-DE" sz="2000" dirty="0">
                <a:solidFill>
                  <a:schemeClr val="tx1"/>
                </a:solidFill>
              </a:rPr>
              <a:t>wer den </a:t>
            </a:r>
            <a:r>
              <a:rPr lang="de-DE" sz="2000" dirty="0" smtClean="0">
                <a:solidFill>
                  <a:schemeClr val="tx1"/>
                </a:solidFill>
              </a:rPr>
              <a:t>Satelliten </a:t>
            </a:r>
            <a:r>
              <a:rPr lang="de-DE" sz="2000" dirty="0">
                <a:solidFill>
                  <a:schemeClr val="tx1"/>
                </a:solidFill>
              </a:rPr>
              <a:t>wann gehört </a:t>
            </a:r>
            <a:r>
              <a:rPr lang="de-DE" sz="2000" dirty="0"/>
              <a:t>hat</a:t>
            </a:r>
          </a:p>
        </p:txBody>
      </p:sp>
      <p:sp>
        <p:nvSpPr>
          <p:cNvPr id="5" name="Text Box 1"/>
          <p:cNvSpPr txBox="1">
            <a:spLocks noChangeArrowheads="1"/>
          </p:cNvSpPr>
          <p:nvPr/>
        </p:nvSpPr>
        <p:spPr bwMode="auto">
          <a:xfrm>
            <a:off x="191693" y="6381328"/>
            <a:ext cx="8844803" cy="351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buClrTx/>
              <a:buFontTx/>
              <a:buNone/>
            </a:pPr>
            <a:r>
              <a:rPr lang="de-DE" sz="1400" dirty="0" smtClean="0"/>
              <a:t>Quelle: http://oscar.dcarr.org/index.php</a:t>
            </a:r>
            <a:r>
              <a:rPr lang="de-DE" sz="1400" dirty="0"/>
              <a:t> oder http://www.amsat.org/amsat-new/satellites/status.php </a:t>
            </a:r>
          </a:p>
        </p:txBody>
      </p:sp>
    </p:spTree>
    <p:extLst>
      <p:ext uri="{BB962C8B-B14F-4D97-AF65-F5344CB8AC3E}">
        <p14:creationId xmlns:p14="http://schemas.microsoft.com/office/powerpoint/2010/main" val="119699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611560" y="1700808"/>
            <a:ext cx="8239762" cy="4524315"/>
          </a:xfrm>
          <a:prstGeom prst="rect">
            <a:avLst/>
          </a:prstGeom>
          <a:noFill/>
        </p:spPr>
        <p:txBody>
          <a:bodyPr wrap="square" rtlCol="0">
            <a:spAutoFit/>
          </a:bodyPr>
          <a:lstStyle/>
          <a:p>
            <a:r>
              <a:rPr lang="de-DE" dirty="0" smtClean="0">
                <a:solidFill>
                  <a:schemeClr val="tx1"/>
                </a:solidFill>
              </a:rPr>
              <a:t>Es gibt diverse, meist kostenlose Programme für Windows und den MAC, aber auch etliche Onlinequellen, mit denen die aktuelle Position der Satelliten bzw. deren Subsatellitenpunkte berechnet und angezeigt werden können.</a:t>
            </a:r>
          </a:p>
          <a:p>
            <a:endParaRPr lang="de-DE" dirty="0">
              <a:solidFill>
                <a:schemeClr val="tx1"/>
              </a:solidFill>
            </a:endParaRPr>
          </a:p>
          <a:p>
            <a:endParaRPr lang="de-DE" dirty="0" smtClean="0">
              <a:solidFill>
                <a:schemeClr val="tx1"/>
              </a:solidFill>
            </a:endParaRPr>
          </a:p>
          <a:p>
            <a:endParaRPr lang="de-DE" dirty="0">
              <a:solidFill>
                <a:schemeClr val="tx1"/>
              </a:solidFill>
            </a:endParaRPr>
          </a:p>
          <a:p>
            <a:endParaRPr lang="de-DE" dirty="0" smtClean="0">
              <a:solidFill>
                <a:schemeClr val="tx1"/>
              </a:solidFill>
            </a:endParaRPr>
          </a:p>
          <a:p>
            <a:endParaRPr lang="de-DE" dirty="0">
              <a:solidFill>
                <a:schemeClr val="tx1"/>
              </a:solidFill>
            </a:endParaRPr>
          </a:p>
          <a:p>
            <a:endParaRPr lang="de-DE" dirty="0" smtClean="0">
              <a:solidFill>
                <a:schemeClr val="tx1"/>
              </a:solidFill>
            </a:endParaRPr>
          </a:p>
          <a:p>
            <a:endParaRPr lang="de-DE" dirty="0">
              <a:solidFill>
                <a:schemeClr val="tx1"/>
              </a:solidFill>
            </a:endParaRPr>
          </a:p>
          <a:p>
            <a:endParaRPr lang="de-DE" dirty="0" smtClean="0">
              <a:solidFill>
                <a:schemeClr val="tx1"/>
              </a:solidFill>
            </a:endParaRPr>
          </a:p>
          <a:p>
            <a:endParaRPr lang="de-DE" dirty="0">
              <a:solidFill>
                <a:schemeClr val="tx1"/>
              </a:solidFill>
            </a:endParaRPr>
          </a:p>
          <a:p>
            <a:endParaRPr lang="de-DE" dirty="0" smtClean="0">
              <a:solidFill>
                <a:schemeClr val="tx1"/>
              </a:solidFill>
            </a:endParaRPr>
          </a:p>
          <a:p>
            <a:endParaRPr lang="de-DE" dirty="0" smtClean="0">
              <a:solidFill>
                <a:schemeClr val="tx1"/>
              </a:solidFill>
            </a:endParaRPr>
          </a:p>
          <a:p>
            <a:r>
              <a:rPr lang="de-DE" dirty="0" smtClean="0">
                <a:solidFill>
                  <a:schemeClr val="tx1"/>
                </a:solidFill>
              </a:rPr>
              <a:t>OSCARLOCATOR		Erstes eigenes Tracking-		</a:t>
            </a:r>
            <a:r>
              <a:rPr lang="de-DE" dirty="0" err="1" smtClean="0">
                <a:solidFill>
                  <a:schemeClr val="tx1"/>
                </a:solidFill>
              </a:rPr>
              <a:t>InstantTrack</a:t>
            </a:r>
            <a:r>
              <a:rPr lang="de-DE" dirty="0" smtClean="0">
                <a:solidFill>
                  <a:schemeClr val="tx1"/>
                </a:solidFill>
              </a:rPr>
              <a:t> für DOS</a:t>
            </a:r>
          </a:p>
          <a:p>
            <a:r>
              <a:rPr lang="de-DE" dirty="0" smtClean="0">
                <a:solidFill>
                  <a:schemeClr val="tx1"/>
                </a:solidFill>
              </a:rPr>
              <a:t>(manueller Rechner)		</a:t>
            </a:r>
            <a:r>
              <a:rPr lang="de-DE" dirty="0" err="1" smtClean="0">
                <a:solidFill>
                  <a:schemeClr val="tx1"/>
                </a:solidFill>
              </a:rPr>
              <a:t>programm</a:t>
            </a:r>
            <a:r>
              <a:rPr lang="de-DE" dirty="0" smtClean="0">
                <a:solidFill>
                  <a:schemeClr val="tx1"/>
                </a:solidFill>
              </a:rPr>
              <a:t> für CPM-Rechner</a:t>
            </a:r>
          </a:p>
        </p:txBody>
      </p:sp>
      <p:sp>
        <p:nvSpPr>
          <p:cNvPr id="6" name="Titel 1"/>
          <p:cNvSpPr>
            <a:spLocks noGrp="1"/>
          </p:cNvSpPr>
          <p:nvPr>
            <p:ph type="title"/>
          </p:nvPr>
        </p:nvSpPr>
        <p:spPr>
          <a:xfrm>
            <a:off x="179512" y="53975"/>
            <a:ext cx="8856984" cy="926753"/>
          </a:xfrm>
        </p:spPr>
        <p:txBody>
          <a:bodyPr/>
          <a:lstStyle/>
          <a:p>
            <a:r>
              <a:rPr lang="de-DE" dirty="0" smtClean="0"/>
              <a:t>Berechnung der Satellitenbahnen</a:t>
            </a:r>
            <a:endParaRPr lang="de-DE" dirty="0"/>
          </a:p>
        </p:txBody>
      </p:sp>
      <p:pic>
        <p:nvPicPr>
          <p:cNvPr id="122882" name="Picture 2" descr="http://www.dd1us.de/images/tracking%20softwar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198382"/>
            <a:ext cx="2448272" cy="119149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3355" y="4155515"/>
            <a:ext cx="2267967" cy="1233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ttp://www.amsat.org/amsat-new/tools/images/oscarlocat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3124552"/>
            <a:ext cx="1763432" cy="2264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19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741"/>
          <a:stretch/>
        </p:blipFill>
        <p:spPr bwMode="auto">
          <a:xfrm>
            <a:off x="755576" y="980728"/>
            <a:ext cx="7446690" cy="464545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1259631" y="6476180"/>
            <a:ext cx="5134739" cy="369332"/>
          </a:xfrm>
          <a:prstGeom prst="rect">
            <a:avLst/>
          </a:prstGeom>
          <a:noFill/>
        </p:spPr>
        <p:txBody>
          <a:bodyPr wrap="none" rtlCol="0">
            <a:spAutoFit/>
          </a:bodyPr>
          <a:lstStyle/>
          <a:p>
            <a:r>
              <a:rPr lang="de-DE" dirty="0" smtClean="0">
                <a:solidFill>
                  <a:schemeClr val="tx1"/>
                </a:solidFill>
              </a:rPr>
              <a:t>http://winearth.terc.edu/appOrbital/issorbital.html</a:t>
            </a:r>
            <a:endParaRPr lang="de-DE" dirty="0">
              <a:solidFill>
                <a:schemeClr val="tx1"/>
              </a:solidFill>
            </a:endParaRPr>
          </a:p>
        </p:txBody>
      </p:sp>
      <p:sp>
        <p:nvSpPr>
          <p:cNvPr id="7" name="Titel 1"/>
          <p:cNvSpPr>
            <a:spLocks noGrp="1"/>
          </p:cNvSpPr>
          <p:nvPr>
            <p:ph type="title"/>
          </p:nvPr>
        </p:nvSpPr>
        <p:spPr>
          <a:xfrm>
            <a:off x="179512" y="53975"/>
            <a:ext cx="8856984" cy="926753"/>
          </a:xfrm>
        </p:spPr>
        <p:txBody>
          <a:bodyPr/>
          <a:lstStyle/>
          <a:p>
            <a:r>
              <a:rPr lang="de-DE" dirty="0" smtClean="0"/>
              <a:t>Berechnung der Satellitenbahnen</a:t>
            </a:r>
            <a:endParaRPr lang="de-DE" dirty="0"/>
          </a:p>
        </p:txBody>
      </p:sp>
      <p:sp>
        <p:nvSpPr>
          <p:cNvPr id="5" name="Inhaltsplatzhalter 2"/>
          <p:cNvSpPr txBox="1">
            <a:spLocks/>
          </p:cNvSpPr>
          <p:nvPr/>
        </p:nvSpPr>
        <p:spPr>
          <a:xfrm>
            <a:off x="323528" y="5805264"/>
            <a:ext cx="8496944" cy="504056"/>
          </a:xfrm>
          <a:prstGeom prst="rect">
            <a:avLst/>
          </a:prstGeom>
        </p:spPr>
        <p:txBody>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r>
              <a:rPr lang="de-DE" sz="1800" kern="0" dirty="0" smtClean="0"/>
              <a:t>Dieses Programm „</a:t>
            </a:r>
            <a:r>
              <a:rPr lang="de-DE" sz="1800" kern="0" dirty="0" err="1" smtClean="0"/>
              <a:t>WinEarth</a:t>
            </a:r>
            <a:r>
              <a:rPr lang="de-DE" sz="1800" kern="0" dirty="0" smtClean="0"/>
              <a:t>“ zeigt online die aktuelle Position der ISS sowie den Ausblick aus der ISS auf die Erde an.</a:t>
            </a:r>
          </a:p>
        </p:txBody>
      </p:sp>
    </p:spTree>
    <p:extLst>
      <p:ext uri="{BB962C8B-B14F-4D97-AF65-F5344CB8AC3E}">
        <p14:creationId xmlns:p14="http://schemas.microsoft.com/office/powerpoint/2010/main" val="134847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53975"/>
            <a:ext cx="8856984" cy="926753"/>
          </a:xfrm>
        </p:spPr>
        <p:txBody>
          <a:bodyPr/>
          <a:lstStyle/>
          <a:p>
            <a:r>
              <a:rPr lang="de-DE" dirty="0" smtClean="0"/>
              <a:t>Berechnung der Satellitenbahnen</a:t>
            </a:r>
            <a:endParaRPr lang="de-DE" dirty="0"/>
          </a:p>
        </p:txBody>
      </p:sp>
      <p:sp>
        <p:nvSpPr>
          <p:cNvPr id="5" name="Textfeld 4"/>
          <p:cNvSpPr txBox="1"/>
          <p:nvPr/>
        </p:nvSpPr>
        <p:spPr>
          <a:xfrm>
            <a:off x="2771800" y="6412686"/>
            <a:ext cx="2052870" cy="369332"/>
          </a:xfrm>
          <a:prstGeom prst="rect">
            <a:avLst/>
          </a:prstGeom>
          <a:noFill/>
        </p:spPr>
        <p:txBody>
          <a:bodyPr wrap="none" rtlCol="0">
            <a:spAutoFit/>
          </a:bodyPr>
          <a:lstStyle/>
          <a:p>
            <a:r>
              <a:rPr lang="de-DE" dirty="0" smtClean="0">
                <a:solidFill>
                  <a:schemeClr val="tx1"/>
                </a:solidFill>
              </a:rPr>
              <a:t>http://www.stoff.pl/</a:t>
            </a:r>
            <a:endParaRPr lang="de-DE" dirty="0">
              <a:solidFill>
                <a:schemeClr val="tx1"/>
              </a:solidFill>
            </a:endParaRPr>
          </a:p>
        </p:txBody>
      </p:sp>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104" y="936035"/>
            <a:ext cx="7014865" cy="5444589"/>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07504" y="1569456"/>
            <a:ext cx="1396536" cy="1323439"/>
          </a:xfrm>
          <a:prstGeom prst="rect">
            <a:avLst/>
          </a:prstGeom>
          <a:noFill/>
        </p:spPr>
        <p:txBody>
          <a:bodyPr wrap="none" rtlCol="0">
            <a:spAutoFit/>
          </a:bodyPr>
          <a:lstStyle/>
          <a:p>
            <a:pPr algn="ctr"/>
            <a:r>
              <a:rPr lang="de-DE" sz="2000" b="1" dirty="0" err="1" smtClean="0">
                <a:solidFill>
                  <a:schemeClr val="tx1"/>
                </a:solidFill>
              </a:rPr>
              <a:t>Orbitron</a:t>
            </a:r>
            <a:endParaRPr lang="de-DE" sz="2000" b="1" dirty="0" smtClean="0">
              <a:solidFill>
                <a:schemeClr val="tx1"/>
              </a:solidFill>
            </a:endParaRPr>
          </a:p>
          <a:p>
            <a:pPr algn="ctr"/>
            <a:r>
              <a:rPr lang="de-DE" sz="2000" b="1" dirty="0" smtClean="0">
                <a:solidFill>
                  <a:schemeClr val="tx1"/>
                </a:solidFill>
              </a:rPr>
              <a:t>von </a:t>
            </a:r>
          </a:p>
          <a:p>
            <a:pPr algn="ctr"/>
            <a:r>
              <a:rPr lang="de-DE" sz="2000" b="1" dirty="0" smtClean="0">
                <a:solidFill>
                  <a:schemeClr val="tx1"/>
                </a:solidFill>
              </a:rPr>
              <a:t>Sebastian</a:t>
            </a:r>
          </a:p>
          <a:p>
            <a:pPr algn="ctr"/>
            <a:r>
              <a:rPr lang="de-DE" sz="2000" b="1" dirty="0" smtClean="0">
                <a:solidFill>
                  <a:schemeClr val="tx1"/>
                </a:solidFill>
              </a:rPr>
              <a:t>Stoff</a:t>
            </a:r>
            <a:endParaRPr lang="de-DE" sz="2000" b="1" dirty="0">
              <a:solidFill>
                <a:schemeClr val="tx1"/>
              </a:solidFill>
            </a:endParaRPr>
          </a:p>
        </p:txBody>
      </p:sp>
    </p:spTree>
    <p:extLst>
      <p:ext uri="{BB962C8B-B14F-4D97-AF65-F5344CB8AC3E}">
        <p14:creationId xmlns:p14="http://schemas.microsoft.com/office/powerpoint/2010/main" val="362923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Equipment</a:t>
            </a:r>
            <a:endParaRPr lang="de-DE" dirty="0"/>
          </a:p>
        </p:txBody>
      </p:sp>
      <p:sp>
        <p:nvSpPr>
          <p:cNvPr id="3" name="Inhaltsplatzhalter 2"/>
          <p:cNvSpPr>
            <a:spLocks noGrp="1"/>
          </p:cNvSpPr>
          <p:nvPr>
            <p:ph idx="1"/>
          </p:nvPr>
        </p:nvSpPr>
        <p:spPr>
          <a:xfrm>
            <a:off x="1475656" y="1226791"/>
            <a:ext cx="6191115" cy="422464"/>
          </a:xfrm>
        </p:spPr>
        <p:txBody>
          <a:bodyPr/>
          <a:lstStyle/>
          <a:p>
            <a:r>
              <a:rPr lang="de-DE" sz="2000" dirty="0" smtClean="0"/>
              <a:t>Wie groß ist der Aufwand, den man treiben muss ?</a:t>
            </a:r>
            <a:endParaRPr lang="de-DE" sz="2000" dirty="0"/>
          </a:p>
        </p:txBody>
      </p:sp>
      <p:sp>
        <p:nvSpPr>
          <p:cNvPr id="5" name="Textfeld 4"/>
          <p:cNvSpPr txBox="1"/>
          <p:nvPr/>
        </p:nvSpPr>
        <p:spPr>
          <a:xfrm>
            <a:off x="329246" y="6102586"/>
            <a:ext cx="7161191" cy="400110"/>
          </a:xfrm>
          <a:prstGeom prst="rect">
            <a:avLst/>
          </a:prstGeom>
          <a:noFill/>
        </p:spPr>
        <p:txBody>
          <a:bodyPr wrap="none" rtlCol="0">
            <a:spAutoFit/>
          </a:bodyPr>
          <a:lstStyle/>
          <a:p>
            <a:r>
              <a:rPr lang="de-DE" sz="2000" dirty="0" smtClean="0">
                <a:solidFill>
                  <a:schemeClr val="tx1"/>
                </a:solidFill>
              </a:rPr>
              <a:t>Bilder der IUZ Sternwarte in Bochum, http://www.amsat-dl.de/</a:t>
            </a:r>
            <a:endParaRPr lang="de-DE" sz="2000" dirty="0">
              <a:solidFill>
                <a:schemeClr val="tx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3267" y="1692385"/>
            <a:ext cx="3047337"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43" y="1710874"/>
            <a:ext cx="3210264" cy="28154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2480642"/>
            <a:ext cx="3235418" cy="35539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9807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Equipment</a:t>
            </a:r>
            <a:endParaRPr lang="de-DE" dirty="0"/>
          </a:p>
        </p:txBody>
      </p:sp>
      <p:sp>
        <p:nvSpPr>
          <p:cNvPr id="3" name="Inhaltsplatzhalter 2"/>
          <p:cNvSpPr>
            <a:spLocks noGrp="1"/>
          </p:cNvSpPr>
          <p:nvPr>
            <p:ph idx="1"/>
          </p:nvPr>
        </p:nvSpPr>
        <p:spPr>
          <a:xfrm>
            <a:off x="251520" y="1269920"/>
            <a:ext cx="8496944" cy="5111407"/>
          </a:xfrm>
        </p:spPr>
        <p:txBody>
          <a:bodyPr/>
          <a:lstStyle/>
          <a:p>
            <a:pPr>
              <a:buFont typeface="Arial" pitchFamily="34" charset="0"/>
              <a:buChar char="•"/>
            </a:pPr>
            <a:r>
              <a:rPr lang="de-DE" sz="1800" dirty="0" smtClean="0"/>
              <a:t>Der Aufwand für den Satellitenfunk hängt stark von den beabsichtigten Betriebsmodi und Satelliten ab. </a:t>
            </a:r>
          </a:p>
          <a:p>
            <a:pPr>
              <a:buFont typeface="Arial" pitchFamily="34" charset="0"/>
              <a:buChar char="•"/>
            </a:pPr>
            <a:r>
              <a:rPr lang="de-DE" sz="1800" dirty="0"/>
              <a:t>Über die </a:t>
            </a:r>
            <a:r>
              <a:rPr lang="de-DE" sz="1800" b="1" dirty="0"/>
              <a:t>HEO</a:t>
            </a:r>
            <a:r>
              <a:rPr lang="de-DE" sz="1800" dirty="0"/>
              <a:t> Satelliten wurde SSB genutzt, aber auch SSTV und andere digitale Betriebsarten. Hier waren Allmode-TRX und Richtantennen vorzugsweise mit zirkularer Polarisation (</a:t>
            </a:r>
            <a:r>
              <a:rPr lang="de-DE" sz="1800" dirty="0" err="1"/>
              <a:t>Kreuzyagi</a:t>
            </a:r>
            <a:r>
              <a:rPr lang="de-DE" sz="1800" dirty="0"/>
              <a:t>, X-Quad, Helix) nötig. </a:t>
            </a:r>
          </a:p>
          <a:p>
            <a:pPr>
              <a:buFont typeface="Arial" pitchFamily="34" charset="0"/>
              <a:buChar char="•"/>
            </a:pPr>
            <a:r>
              <a:rPr lang="de-DE" sz="1800" b="1" dirty="0" smtClean="0"/>
              <a:t>LEO</a:t>
            </a:r>
            <a:r>
              <a:rPr lang="de-DE" sz="1800" dirty="0" smtClean="0"/>
              <a:t> Satelliten fliegen tief und damit ist die Entfernung bis zur eigenen Station geringer. Es reichen oft schon Rundstrahlantennen wie Turnstyle, </a:t>
            </a:r>
            <a:r>
              <a:rPr lang="de-DE" sz="1800" dirty="0" err="1" smtClean="0"/>
              <a:t>Eggbeater</a:t>
            </a:r>
            <a:r>
              <a:rPr lang="de-DE" sz="1800" dirty="0" smtClean="0"/>
              <a:t> oder QFH. Besser sind </a:t>
            </a:r>
            <a:r>
              <a:rPr lang="de-DE" sz="1800" dirty="0"/>
              <a:t>kleine </a:t>
            </a:r>
            <a:r>
              <a:rPr lang="de-DE" sz="1800" dirty="0" smtClean="0"/>
              <a:t>Richtantennen. Diese müssen nicht </a:t>
            </a:r>
            <a:r>
              <a:rPr lang="de-DE" sz="1800" dirty="0"/>
              <a:t>unbedingt in der Elevation beweglich sein. </a:t>
            </a:r>
            <a:r>
              <a:rPr lang="de-DE" sz="1800" dirty="0" smtClean="0"/>
              <a:t>Meistens genügt es, wenn </a:t>
            </a:r>
            <a:r>
              <a:rPr lang="de-DE" sz="1800" dirty="0"/>
              <a:t>die Antenne ca. 25 Grad nach oben geneigt wird und die Antennenanlage dann nur im Azimut gedreht wird</a:t>
            </a:r>
            <a:r>
              <a:rPr lang="de-DE" sz="1800" dirty="0" smtClean="0"/>
              <a:t>. Auch muss nicht unbedingt zirkulare Polarisation verwendet werden. Allerdings dauert ein Überflug nur 10-20 Minuten und daher müssen Richtantennen recht schnell nachgeführt werden. </a:t>
            </a:r>
          </a:p>
          <a:p>
            <a:pPr>
              <a:buFont typeface="Arial" pitchFamily="34" charset="0"/>
              <a:buChar char="•"/>
            </a:pPr>
            <a:r>
              <a:rPr lang="de-DE" sz="1800" dirty="0" smtClean="0"/>
              <a:t>Für </a:t>
            </a:r>
            <a:r>
              <a:rPr lang="de-DE" sz="1800" b="1" dirty="0" smtClean="0"/>
              <a:t>LEOs</a:t>
            </a:r>
            <a:r>
              <a:rPr lang="de-DE" sz="1800" dirty="0" smtClean="0"/>
              <a:t> wie AO51, der einen FM-Repeater besitzt, reicht auch schon ein recht einfaches Equipment wie ein duplexfähiges Handsprechfunkgerät und eine von Hand nachgeführte Duobandantenne.</a:t>
            </a:r>
            <a:endParaRPr lang="de-DE" sz="1800" dirty="0"/>
          </a:p>
        </p:txBody>
      </p:sp>
    </p:spTree>
    <p:extLst>
      <p:ext uri="{BB962C8B-B14F-4D97-AF65-F5344CB8AC3E}">
        <p14:creationId xmlns:p14="http://schemas.microsoft.com/office/powerpoint/2010/main" val="191002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Equipment (Beispiel AO-51)</a:t>
            </a:r>
            <a:endParaRPr lang="de-DE" dirty="0"/>
          </a:p>
        </p:txBody>
      </p:sp>
      <p:sp>
        <p:nvSpPr>
          <p:cNvPr id="3" name="Inhaltsplatzhalter 2"/>
          <p:cNvSpPr>
            <a:spLocks noGrp="1"/>
          </p:cNvSpPr>
          <p:nvPr>
            <p:ph idx="1"/>
          </p:nvPr>
        </p:nvSpPr>
        <p:spPr>
          <a:xfrm>
            <a:off x="179512" y="1268760"/>
            <a:ext cx="8856984" cy="4497388"/>
          </a:xfrm>
        </p:spPr>
        <p:txBody>
          <a:bodyPr/>
          <a:lstStyle/>
          <a:p>
            <a:pPr>
              <a:buFont typeface="Arial" pitchFamily="34" charset="0"/>
              <a:buChar char="•"/>
            </a:pPr>
            <a:r>
              <a:rPr lang="de-DE" sz="1800" dirty="0" smtClean="0"/>
              <a:t>Für erste Versuche eignet sich der LEO-Satellit AO-51</a:t>
            </a:r>
            <a:br>
              <a:rPr lang="de-DE" sz="1800" dirty="0" smtClean="0"/>
            </a:br>
            <a:r>
              <a:rPr lang="de-DE" sz="1800" dirty="0" err="1" smtClean="0"/>
              <a:t>Downlink</a:t>
            </a:r>
            <a:r>
              <a:rPr lang="de-DE" sz="1800" dirty="0" smtClean="0"/>
              <a:t>  	435,300 MHz	FM</a:t>
            </a:r>
            <a:br>
              <a:rPr lang="de-DE" sz="1800" dirty="0" smtClean="0"/>
            </a:br>
            <a:r>
              <a:rPr lang="de-DE" sz="1800" dirty="0" err="1" smtClean="0"/>
              <a:t>Uplink</a:t>
            </a:r>
            <a:r>
              <a:rPr lang="de-DE" sz="1800" dirty="0" smtClean="0"/>
              <a:t>       	145,920 MHz	FM</a:t>
            </a:r>
          </a:p>
          <a:p>
            <a:pPr>
              <a:buFont typeface="Arial" pitchFamily="34" charset="0"/>
              <a:buChar char="•"/>
            </a:pPr>
            <a:r>
              <a:rPr lang="de-DE" sz="1800" dirty="0" smtClean="0"/>
              <a:t>Auf 70cm ist die Doppler-Verschiebung bereits recht groß, damit ist die RX-QRG beim Aufgang ca. 435,315 MHz, beim Untergang ca. 435,285 MHz.</a:t>
            </a:r>
            <a:endParaRPr lang="de-DE" sz="1800" dirty="0"/>
          </a:p>
          <a:p>
            <a:pPr>
              <a:buFont typeface="Arial" pitchFamily="34" charset="0"/>
              <a:buChar char="•"/>
            </a:pPr>
            <a:r>
              <a:rPr lang="de-DE" sz="1800" dirty="0" smtClean="0"/>
              <a:t>Ein Satellitentrackingprogramm zeigt die jeweils aktuelle RX- und TX-QRG an. Eine Funkgerät mit Mittenfrequenzanzeige ist sehr hilfreich.</a:t>
            </a:r>
          </a:p>
          <a:p>
            <a:pPr>
              <a:buFont typeface="Arial" pitchFamily="34" charset="0"/>
              <a:buChar char="•"/>
            </a:pPr>
            <a:r>
              <a:rPr lang="de-DE" sz="1800" dirty="0" smtClean="0"/>
              <a:t>Sehr gut funktioniert eine in der Hand gehaltene Duobandantenne (Arrow, </a:t>
            </a:r>
            <a:r>
              <a:rPr lang="de-DE" sz="1800" dirty="0" err="1" smtClean="0"/>
              <a:t>Elk</a:t>
            </a:r>
            <a:r>
              <a:rPr lang="de-DE" sz="1800" dirty="0" smtClean="0"/>
              <a:t>).</a:t>
            </a: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595"/>
          <a:stretch/>
        </p:blipFill>
        <p:spPr bwMode="auto">
          <a:xfrm>
            <a:off x="467543" y="4149080"/>
            <a:ext cx="5260398"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a:xfrm>
            <a:off x="2051720" y="6381328"/>
            <a:ext cx="1872208" cy="338554"/>
          </a:xfrm>
          <a:prstGeom prst="rect">
            <a:avLst/>
          </a:prstGeom>
        </p:spPr>
        <p:txBody>
          <a:bodyPr wrap="square">
            <a:spAutoFit/>
          </a:bodyPr>
          <a:lstStyle/>
          <a:p>
            <a:r>
              <a:rPr lang="de-DE" sz="1600" dirty="0" smtClean="0">
                <a:solidFill>
                  <a:schemeClr val="tx1"/>
                </a:solidFill>
              </a:rPr>
              <a:t>Quelle: PA1IVO</a:t>
            </a:r>
            <a:endParaRPr lang="de-DE" sz="1600" dirty="0">
              <a:solidFill>
                <a:schemeClr val="tx1"/>
              </a:solidFill>
            </a:endParaRPr>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646"/>
          <a:stretch/>
        </p:blipFill>
        <p:spPr bwMode="auto">
          <a:xfrm>
            <a:off x="5868144" y="4149080"/>
            <a:ext cx="3067050" cy="2234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o-51_pa3guo_u_f6cdz_31_mar_20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6869" y="1412776"/>
            <a:ext cx="609600" cy="609600"/>
          </a:xfrm>
          <a:prstGeom prst="rect">
            <a:avLst/>
          </a:prstGeom>
        </p:spPr>
      </p:pic>
    </p:spTree>
    <p:extLst>
      <p:ext uri="{BB962C8B-B14F-4D97-AF65-F5344CB8AC3E}">
        <p14:creationId xmlns:p14="http://schemas.microsoft.com/office/powerpoint/2010/main" val="161705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Equipment (Beispiel AO-13)</a:t>
            </a:r>
            <a:endParaRPr lang="de-DE" dirty="0"/>
          </a:p>
        </p:txBody>
      </p:sp>
      <p:sp>
        <p:nvSpPr>
          <p:cNvPr id="3" name="Inhaltsplatzhalter 2"/>
          <p:cNvSpPr>
            <a:spLocks noGrp="1"/>
          </p:cNvSpPr>
          <p:nvPr>
            <p:ph idx="1"/>
          </p:nvPr>
        </p:nvSpPr>
        <p:spPr>
          <a:xfrm>
            <a:off x="323528" y="1196752"/>
            <a:ext cx="8496944" cy="5112568"/>
          </a:xfrm>
        </p:spPr>
        <p:txBody>
          <a:bodyPr/>
          <a:lstStyle/>
          <a:p>
            <a:r>
              <a:rPr lang="de-DE" sz="1800" dirty="0" smtClean="0"/>
              <a:t>Für AO-10 und AO-13 habe ich selbst einen Aufbau mit einer 2m X-Quad, 70cm X-Quad, 23cm 4-fach Helix und 13cm Helix-Antenne benutzt. Alle Antennen waren zirkular polarisiert. Für alle Bänder wurden rauscharme Empfangs-vorverstärker bzw. Konverter benutzt. Die Sendeleistung betrug max. 50W.</a:t>
            </a:r>
          </a:p>
          <a:p>
            <a:r>
              <a:rPr lang="de-DE" sz="1800" dirty="0" smtClean="0"/>
              <a:t>Damit konnte ich beim „ZRO“-Test, welcher die Güte der Empfangsanlage prüft, den Level 8 (von 9) erreichen. Ich konnte also auf 2m und 70cm CW-Signale, die 24dB schwächer als die Satellitenbake waren, korrekt dekodieren.</a:t>
            </a:r>
          </a:p>
          <a:p>
            <a:endParaRPr lang="de-DE" sz="1800" dirty="0"/>
          </a:p>
          <a:p>
            <a:endParaRPr lang="de-DE" sz="1800" dirty="0" smtClean="0"/>
          </a:p>
          <a:p>
            <a:endParaRPr lang="de-DE" sz="1800" dirty="0"/>
          </a:p>
          <a:p>
            <a:endParaRPr lang="de-DE" sz="1800" dirty="0" smtClean="0"/>
          </a:p>
          <a:p>
            <a:endParaRPr lang="de-DE" sz="1800" dirty="0" smtClean="0"/>
          </a:p>
          <a:p>
            <a:endParaRPr lang="de-DE" sz="1800" dirty="0"/>
          </a:p>
          <a:p>
            <a:endParaRPr lang="de-DE" sz="1800" dirty="0" smtClean="0"/>
          </a:p>
          <a:p>
            <a:endParaRPr lang="de-DE" sz="1800" dirty="0" smtClean="0"/>
          </a:p>
          <a:p>
            <a:r>
              <a:rPr lang="de-DE" sz="1800" dirty="0" smtClean="0"/>
              <a:t>Es sind also nicht unbedingt sehr große Antennenanlagen nötig !</a:t>
            </a:r>
          </a:p>
        </p:txBody>
      </p:sp>
      <p:pic>
        <p:nvPicPr>
          <p:cNvPr id="136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3389043"/>
            <a:ext cx="3747120" cy="2870561"/>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6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389043"/>
            <a:ext cx="2448272" cy="285794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O13 QSO CT1BQN-JA4EV.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4519523"/>
            <a:ext cx="609600" cy="609600"/>
          </a:xfrm>
          <a:prstGeom prst="rect">
            <a:avLst/>
          </a:prstGeom>
        </p:spPr>
      </p:pic>
    </p:spTree>
    <p:extLst>
      <p:ext uri="{BB962C8B-B14F-4D97-AF65-F5344CB8AC3E}">
        <p14:creationId xmlns:p14="http://schemas.microsoft.com/office/powerpoint/2010/main" val="223874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8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53975"/>
            <a:ext cx="7704857" cy="1433513"/>
          </a:xfrm>
        </p:spPr>
        <p:txBody>
          <a:bodyPr/>
          <a:lstStyle/>
          <a:p>
            <a:r>
              <a:rPr lang="de-DE" dirty="0" smtClean="0"/>
              <a:t>Funkbetrieb mit/über die ISS</a:t>
            </a:r>
            <a:endParaRPr lang="de-DE"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96752"/>
            <a:ext cx="7524750"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10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Daten der ISS</a:t>
            </a:r>
            <a:endParaRPr lang="de-DE" dirty="0"/>
          </a:p>
        </p:txBody>
      </p:sp>
      <p:sp>
        <p:nvSpPr>
          <p:cNvPr id="4" name="Text Box 2"/>
          <p:cNvSpPr txBox="1">
            <a:spLocks noGrp="1" noChangeArrowheads="1"/>
          </p:cNvSpPr>
          <p:nvPr>
            <p:ph idx="1"/>
          </p:nvPr>
        </p:nvSpPr>
        <p:spPr bwMode="auto">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r>
              <a:rPr lang="de-DE" sz="2400" dirty="0"/>
              <a:t>Start :                    1998</a:t>
            </a:r>
          </a:p>
          <a:p>
            <a:r>
              <a:rPr lang="de-DE" sz="2400" dirty="0"/>
              <a:t>Länge :                  51 m </a:t>
            </a:r>
          </a:p>
          <a:p>
            <a:r>
              <a:rPr lang="de-DE" sz="2400" dirty="0"/>
              <a:t>Breite  :                 109 m</a:t>
            </a:r>
          </a:p>
          <a:p>
            <a:r>
              <a:rPr lang="de-DE" sz="2400" dirty="0"/>
              <a:t>Höhe   :                </a:t>
            </a:r>
            <a:r>
              <a:rPr lang="de-DE" sz="2400" dirty="0" smtClean="0"/>
              <a:t> 20 </a:t>
            </a:r>
            <a:r>
              <a:rPr lang="de-DE" sz="2400" dirty="0"/>
              <a:t>m</a:t>
            </a:r>
          </a:p>
          <a:p>
            <a:r>
              <a:rPr lang="de-DE" sz="2400" dirty="0"/>
              <a:t>Gewicht :              </a:t>
            </a:r>
            <a:r>
              <a:rPr lang="de-DE" sz="2400" dirty="0" smtClean="0"/>
              <a:t>376 t</a:t>
            </a:r>
            <a:endParaRPr lang="de-DE" sz="2400" dirty="0"/>
          </a:p>
          <a:p>
            <a:r>
              <a:rPr lang="de-DE" sz="2400" dirty="0"/>
              <a:t>Apogäum :            </a:t>
            </a:r>
            <a:r>
              <a:rPr lang="de-DE" sz="2400" dirty="0" smtClean="0"/>
              <a:t>360 </a:t>
            </a:r>
            <a:r>
              <a:rPr lang="de-DE" sz="2400" dirty="0"/>
              <a:t>km</a:t>
            </a:r>
          </a:p>
          <a:p>
            <a:r>
              <a:rPr lang="de-DE" sz="2400" dirty="0"/>
              <a:t>Perigäum :            </a:t>
            </a:r>
            <a:r>
              <a:rPr lang="de-DE" sz="2400" dirty="0" smtClean="0"/>
              <a:t>347 </a:t>
            </a:r>
            <a:r>
              <a:rPr lang="de-DE" sz="2400" dirty="0"/>
              <a:t>km</a:t>
            </a:r>
          </a:p>
          <a:p>
            <a:r>
              <a:rPr lang="de-DE" sz="2400" dirty="0" smtClean="0"/>
              <a:t>Inklination </a:t>
            </a:r>
            <a:r>
              <a:rPr lang="de-DE" sz="2400" dirty="0"/>
              <a:t>:           </a:t>
            </a:r>
            <a:r>
              <a:rPr lang="de-DE" sz="2400" dirty="0" smtClean="0"/>
              <a:t>51,6 </a:t>
            </a:r>
            <a:r>
              <a:rPr lang="de-DE" sz="2400" dirty="0"/>
              <a:t>Grad</a:t>
            </a:r>
          </a:p>
          <a:p>
            <a:r>
              <a:rPr lang="de-DE" sz="2400" dirty="0"/>
              <a:t>Umlaufzeit :          </a:t>
            </a:r>
            <a:r>
              <a:rPr lang="de-DE" sz="2400" dirty="0" smtClean="0"/>
              <a:t>91,5 </a:t>
            </a:r>
            <a:r>
              <a:rPr lang="de-DE" sz="2400" dirty="0"/>
              <a:t>Minuten</a:t>
            </a:r>
          </a:p>
          <a:p>
            <a:r>
              <a:rPr lang="de-DE" sz="2400" dirty="0"/>
              <a:t>Geschwindigkeit : </a:t>
            </a:r>
            <a:r>
              <a:rPr lang="de-DE" sz="2400" dirty="0" smtClean="0"/>
              <a:t>7706 </a:t>
            </a:r>
            <a:r>
              <a:rPr lang="de-DE" sz="2400" dirty="0"/>
              <a:t>m/s = 27.743 km/h</a:t>
            </a:r>
          </a:p>
          <a:p>
            <a:endParaRPr lang="de-DE" sz="2800" b="1"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628800"/>
            <a:ext cx="4458748" cy="2970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818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a:xfrm>
            <a:off x="250825" y="274638"/>
            <a:ext cx="8713788" cy="1143000"/>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Was kann man damit machen ?</a:t>
            </a:r>
          </a:p>
        </p:txBody>
      </p:sp>
      <p:sp>
        <p:nvSpPr>
          <p:cNvPr id="6150" name="Rectangle 3"/>
          <p:cNvSpPr>
            <a:spLocks noGrp="1" noChangeArrowheads="1"/>
          </p:cNvSpPr>
          <p:nvPr>
            <p:ph type="body" idx="1"/>
          </p:nvPr>
        </p:nvSpPr>
        <p:spPr>
          <a:xfrm>
            <a:off x="457200" y="1600200"/>
            <a:ext cx="8686800" cy="5191125"/>
          </a:xfrm>
        </p:spPr>
        <p:txBody>
          <a:bodyPr/>
          <a:lstStyle/>
          <a:p>
            <a:pPr marL="457200" lvl="0" indent="-457200">
              <a:buFont typeface="Arial" panose="020B0604020202020204" pitchFamily="34"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Telegrafie (CW) und Sprechfunk (SSB, FM, AM) </a:t>
            </a:r>
            <a:br>
              <a:rPr lang="de-DE" altLang="de-DE" sz="2400" dirty="0" smtClean="0">
                <a:solidFill>
                  <a:schemeClr val="tx1"/>
                </a:solidFill>
              </a:rPr>
            </a:br>
            <a:r>
              <a:rPr lang="de-DE" altLang="de-DE" sz="2400" dirty="0" smtClean="0">
                <a:solidFill>
                  <a:schemeClr val="tx1"/>
                </a:solidFill>
              </a:rPr>
              <a:t>auf Kurzwelle</a:t>
            </a:r>
          </a:p>
          <a:p>
            <a:pPr marL="457200" lvl="0" indent="-457200">
              <a:buFont typeface="Arial" panose="020B0604020202020204" pitchFamily="34"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Datenfunk (RTTY, PSK31, AMTOR, SSTV, FAX) </a:t>
            </a:r>
            <a:br>
              <a:rPr lang="de-DE" altLang="de-DE" sz="2400" dirty="0" smtClean="0">
                <a:solidFill>
                  <a:schemeClr val="tx1"/>
                </a:solidFill>
              </a:rPr>
            </a:br>
            <a:r>
              <a:rPr lang="de-DE" altLang="de-DE" sz="2400" dirty="0" smtClean="0">
                <a:solidFill>
                  <a:schemeClr val="tx1"/>
                </a:solidFill>
              </a:rPr>
              <a:t>auf Kurzwelle und UKW</a:t>
            </a:r>
          </a:p>
          <a:p>
            <a:pPr marL="457200" lvl="0" indent="-457200">
              <a:buFont typeface="Arial" panose="020B0604020202020204" pitchFamily="34"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Stationärer (FM, SSB) und mobiler (FM) Sprechfunk  </a:t>
            </a:r>
            <a:br>
              <a:rPr lang="de-DE" altLang="de-DE" sz="2400" dirty="0" smtClean="0">
                <a:solidFill>
                  <a:schemeClr val="tx1"/>
                </a:solidFill>
              </a:rPr>
            </a:br>
            <a:r>
              <a:rPr lang="de-DE" altLang="de-DE" sz="2400" dirty="0" smtClean="0">
                <a:solidFill>
                  <a:schemeClr val="tx1"/>
                </a:solidFill>
              </a:rPr>
              <a:t>auf UKW</a:t>
            </a:r>
          </a:p>
          <a:p>
            <a:pPr marL="457200" indent="-457200" eaLnBrk="1" hangingPunct="1">
              <a:buFont typeface="Arial" panose="020B0604020202020204" pitchFamily="34"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Verbindungen über Relaisfunkstellen (FM)</a:t>
            </a:r>
          </a:p>
          <a:p>
            <a:pPr marL="457200" indent="-457200" eaLnBrk="1" hangingPunct="1">
              <a:buFont typeface="Arial" panose="020B0604020202020204" pitchFamily="34"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Amateurfunk – Fernsehen (ATV, DATV)</a:t>
            </a:r>
          </a:p>
          <a:p>
            <a:pPr marL="457200" indent="-457200">
              <a:buFont typeface="Arial" panose="020B0604020202020204" pitchFamily="34"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a:solidFill>
                  <a:schemeClr val="tx1"/>
                </a:solidFill>
              </a:rPr>
              <a:t>Verbindungen über Reflektionen an Mond, Meteoriten und </a:t>
            </a:r>
            <a:r>
              <a:rPr lang="de-DE" altLang="de-DE" sz="2400" dirty="0" smtClean="0">
                <a:solidFill>
                  <a:schemeClr val="tx1"/>
                </a:solidFill>
              </a:rPr>
              <a:t>Wolken (CW, SSB)</a:t>
            </a:r>
            <a:endParaRPr lang="de-DE" altLang="de-DE" sz="2400" dirty="0">
              <a:solidFill>
                <a:schemeClr val="tx1"/>
              </a:solidFill>
            </a:endParaRPr>
          </a:p>
          <a:p>
            <a:pPr marL="457200" indent="-457200" eaLnBrk="1" hangingPunct="1">
              <a:buFont typeface="Arial" panose="020B0604020202020204" pitchFamily="34"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Amateurfunk über Satelliten (CW, SSB, FM, SSTV, FAX, Packet Radio, APRS)</a:t>
            </a:r>
          </a:p>
          <a:p>
            <a:pPr marL="315913" indent="-315913" eaLnBrk="1" hangingPunct="1">
              <a:buClrTx/>
              <a:buFontTx/>
              <a:buNone/>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dirty="0" smtClean="0">
              <a:solidFill>
                <a:srgbClr val="0000FF"/>
              </a:solidFill>
            </a:endParaRPr>
          </a:p>
        </p:txBody>
      </p:sp>
    </p:spTree>
    <p:extLst>
      <p:ext uri="{BB962C8B-B14F-4D97-AF65-F5344CB8AC3E}">
        <p14:creationId xmlns:p14="http://schemas.microsoft.com/office/powerpoint/2010/main" val="386839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2"/>
          <p:cNvSpPr>
            <a:spLocks noGrp="1" noChangeArrowheads="1"/>
          </p:cNvSpPr>
          <p:nvPr>
            <p:ph type="title"/>
          </p:nvPr>
        </p:nvSpPr>
        <p:spPr>
          <a:xfrm>
            <a:off x="457200" y="274638"/>
            <a:ext cx="8229600" cy="993775"/>
          </a:xfrm>
          <a:noFill/>
        </p:spPr>
        <p:txBody>
          <a:bodyPr/>
          <a:lstStyle/>
          <a:p>
            <a:pPr eaLnBrk="1" hangingPunct="1">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Amateurfunkbetrieb von der ISS </a:t>
            </a:r>
            <a:endParaRPr lang="de-DE" altLang="de-DE" dirty="0"/>
          </a:p>
        </p:txBody>
      </p:sp>
      <p:sp>
        <p:nvSpPr>
          <p:cNvPr id="47110" name="Rectangle 3"/>
          <p:cNvSpPr>
            <a:spLocks noGrp="1" noChangeArrowheads="1"/>
          </p:cNvSpPr>
          <p:nvPr>
            <p:ph type="body" idx="1"/>
          </p:nvPr>
        </p:nvSpPr>
        <p:spPr>
          <a:xfrm>
            <a:off x="457200" y="1600200"/>
            <a:ext cx="4038600" cy="4525963"/>
          </a:xfrm>
        </p:spPr>
        <p:txBody>
          <a:bodyPr/>
          <a:lstStyle/>
          <a:p>
            <a:pPr marL="341313" indent="-315913" eaLnBrk="1" hangingPunct="1">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de-DE" altLang="de-DE" sz="2800" dirty="0" smtClean="0"/>
          </a:p>
          <a:p>
            <a:pPr marL="341313" indent="-315913" eaLnBrk="1" hangingPunct="1">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de-DE" altLang="de-DE" sz="2800" dirty="0" smtClean="0"/>
          </a:p>
        </p:txBody>
      </p:sp>
      <p:sp>
        <p:nvSpPr>
          <p:cNvPr id="47114" name="Text Box 10"/>
          <p:cNvSpPr txBox="1">
            <a:spLocks noChangeArrowheads="1"/>
          </p:cNvSpPr>
          <p:nvPr/>
        </p:nvSpPr>
        <p:spPr bwMode="auto">
          <a:xfrm>
            <a:off x="1481790" y="1412776"/>
            <a:ext cx="7976491" cy="3141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marL="457200" indent="-457200" eaLnBrk="1" hangingPunct="1">
              <a:spcBef>
                <a:spcPct val="0"/>
              </a:spcBef>
              <a:buFont typeface="Arial" panose="020B0604020202020204" pitchFamily="34" charset="0"/>
              <a:buChar char="•"/>
            </a:pPr>
            <a:r>
              <a:rPr lang="de-DE" altLang="de-DE" sz="2200" dirty="0" smtClean="0">
                <a:solidFill>
                  <a:schemeClr val="tx1"/>
                </a:solidFill>
              </a:rPr>
              <a:t>Die meisten Astronauten</a:t>
            </a:r>
            <a:r>
              <a:rPr lang="de-DE" altLang="de-DE" sz="2200" b="1" dirty="0" smtClean="0">
                <a:solidFill>
                  <a:schemeClr val="tx1"/>
                </a:solidFill>
              </a:rPr>
              <a:t> </a:t>
            </a:r>
            <a:r>
              <a:rPr lang="de-DE" altLang="de-DE" sz="2200" dirty="0" smtClean="0">
                <a:solidFill>
                  <a:schemeClr val="tx1"/>
                </a:solidFill>
              </a:rPr>
              <a:t>haben eine Amateurfunklizenz.</a:t>
            </a:r>
          </a:p>
          <a:p>
            <a:pPr marL="457200" indent="-457200" eaLnBrk="1" hangingPunct="1">
              <a:spcBef>
                <a:spcPct val="0"/>
              </a:spcBef>
              <a:buFont typeface="Arial" panose="020B0604020202020204" pitchFamily="34" charset="0"/>
              <a:buChar char="•"/>
            </a:pPr>
            <a:r>
              <a:rPr lang="de-DE" altLang="de-DE" sz="2200" dirty="0" smtClean="0">
                <a:solidFill>
                  <a:schemeClr val="tx1"/>
                </a:solidFill>
              </a:rPr>
              <a:t>Schon im Rahmen von früheren Missionen wie Spacelab und der MIR gab es viele Amateurfunkkontakte.</a:t>
            </a:r>
          </a:p>
          <a:p>
            <a:pPr marL="457200" indent="-457200" eaLnBrk="1" hangingPunct="1">
              <a:spcBef>
                <a:spcPct val="0"/>
              </a:spcBef>
              <a:buFont typeface="Arial" panose="020B0604020202020204" pitchFamily="34" charset="0"/>
              <a:buChar char="•"/>
            </a:pPr>
            <a:r>
              <a:rPr lang="de-DE" altLang="de-DE" sz="2200" dirty="0" smtClean="0">
                <a:solidFill>
                  <a:schemeClr val="tx1"/>
                </a:solidFill>
              </a:rPr>
              <a:t>Von </a:t>
            </a:r>
            <a:r>
              <a:rPr lang="de-DE" altLang="de-DE" sz="2200" dirty="0">
                <a:solidFill>
                  <a:schemeClr val="tx1"/>
                </a:solidFill>
              </a:rPr>
              <a:t>der </a:t>
            </a:r>
            <a:r>
              <a:rPr lang="de-DE" altLang="de-DE" sz="2200" dirty="0" smtClean="0">
                <a:solidFill>
                  <a:schemeClr val="tx1"/>
                </a:solidFill>
              </a:rPr>
              <a:t>ISS gibt </a:t>
            </a:r>
            <a:r>
              <a:rPr lang="de-DE" altLang="de-DE" sz="2200" dirty="0">
                <a:solidFill>
                  <a:schemeClr val="tx1"/>
                </a:solidFill>
              </a:rPr>
              <a:t>es </a:t>
            </a:r>
            <a:r>
              <a:rPr lang="de-DE" altLang="de-DE" sz="2200" dirty="0" smtClean="0">
                <a:solidFill>
                  <a:schemeClr val="tx1"/>
                </a:solidFill>
              </a:rPr>
              <a:t>regelmäßig Funkkontakte zu Schulstationen. Die </a:t>
            </a:r>
            <a:r>
              <a:rPr lang="de-DE" altLang="de-DE" sz="2200" dirty="0">
                <a:solidFill>
                  <a:schemeClr val="tx1"/>
                </a:solidFill>
              </a:rPr>
              <a:t>Schüler können </a:t>
            </a:r>
            <a:r>
              <a:rPr lang="de-DE" altLang="de-DE" sz="2200" dirty="0" smtClean="0">
                <a:solidFill>
                  <a:schemeClr val="tx1"/>
                </a:solidFill>
              </a:rPr>
              <a:t>dann ca</a:t>
            </a:r>
            <a:r>
              <a:rPr lang="de-DE" altLang="de-DE" sz="2200" dirty="0">
                <a:solidFill>
                  <a:schemeClr val="tx1"/>
                </a:solidFill>
              </a:rPr>
              <a:t>. 10 Minuten </a:t>
            </a:r>
            <a:r>
              <a:rPr lang="de-DE" altLang="de-DE" sz="2200" dirty="0" smtClean="0">
                <a:solidFill>
                  <a:schemeClr val="tx1"/>
                </a:solidFill>
              </a:rPr>
              <a:t>live </a:t>
            </a:r>
            <a:r>
              <a:rPr lang="de-DE" altLang="de-DE" sz="2200" dirty="0">
                <a:solidFill>
                  <a:schemeClr val="tx1"/>
                </a:solidFill>
              </a:rPr>
              <a:t>mit </a:t>
            </a:r>
            <a:r>
              <a:rPr lang="de-DE" altLang="de-DE" sz="2200" dirty="0" smtClean="0">
                <a:solidFill>
                  <a:schemeClr val="tx1"/>
                </a:solidFill>
              </a:rPr>
              <a:t>den Astronauten sprechen.</a:t>
            </a:r>
            <a:endParaRPr lang="de-DE" altLang="de-DE" sz="2200" dirty="0">
              <a:solidFill>
                <a:schemeClr val="tx1"/>
              </a:solidFill>
            </a:endParaRPr>
          </a:p>
          <a:p>
            <a:pPr marL="457200" indent="-457200" eaLnBrk="1" hangingPunct="1">
              <a:spcBef>
                <a:spcPct val="0"/>
              </a:spcBef>
              <a:buFont typeface="Arial" panose="020B0604020202020204" pitchFamily="34" charset="0"/>
              <a:buChar char="•"/>
            </a:pPr>
            <a:r>
              <a:rPr lang="de-DE" altLang="de-DE" sz="2200" dirty="0" smtClean="0">
                <a:solidFill>
                  <a:schemeClr val="tx1"/>
                </a:solidFill>
              </a:rPr>
              <a:t>Auch Kontakte ohne vorherige Verabredung mit Funkamateuren sind oft möglich (je nach Interesse </a:t>
            </a:r>
            <a:br>
              <a:rPr lang="de-DE" altLang="de-DE" sz="2200" dirty="0" smtClean="0">
                <a:solidFill>
                  <a:schemeClr val="tx1"/>
                </a:solidFill>
              </a:rPr>
            </a:br>
            <a:r>
              <a:rPr lang="de-DE" altLang="de-DE" sz="2200" dirty="0" smtClean="0">
                <a:solidFill>
                  <a:schemeClr val="tx1"/>
                </a:solidFill>
              </a:rPr>
              <a:t>und verfügbarer Freizeit der Astronauten). </a:t>
            </a:r>
            <a:endParaRPr lang="de-DE" altLang="de-DE" sz="2200" dirty="0">
              <a:solidFill>
                <a:schemeClr val="tx1"/>
              </a:solidFill>
            </a:endParaRPr>
          </a:p>
        </p:txBody>
      </p:sp>
      <p:pic>
        <p:nvPicPr>
          <p:cNvPr id="2050" name="Picture 2" descr="http://www.dd1us.de/images/michael%20finck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3140968"/>
            <a:ext cx="9525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d1us.de/images/ulf%20merbold%20member%20of%20euromir9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3665" y="5283123"/>
            <a:ext cx="95250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dd1us.de/images/thomas%20reite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649" y="5111674"/>
            <a:ext cx="9525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dd1us.de/images/rr0dl.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8138" y="5440287"/>
            <a:ext cx="952500" cy="8286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dd1us.de/images/reinhold%20ewald.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6107" y="5148838"/>
            <a:ext cx="9525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dd1us.de/images/na1ss%20mcarthur.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520" y="1484784"/>
            <a:ext cx="952500" cy="130492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dd1us.de/images/qsl%20dp0sl%20klein.jpg">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31640" y="5619515"/>
            <a:ext cx="952500" cy="66675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www.dd1us.de/images/reinhard%20alfred%20furre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1760" y="4987848"/>
            <a:ext cx="95250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www.dd1us.de/images/ernst%20willi%20messerschmid.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807" y="5188856"/>
            <a:ext cx="952500" cy="1381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312960" y="6578607"/>
            <a:ext cx="1521570" cy="246221"/>
          </a:xfrm>
          <a:prstGeom prst="rect">
            <a:avLst/>
          </a:prstGeom>
          <a:noFill/>
        </p:spPr>
        <p:txBody>
          <a:bodyPr wrap="none" rtlCol="0">
            <a:spAutoFit/>
          </a:bodyPr>
          <a:lstStyle/>
          <a:p>
            <a:r>
              <a:rPr lang="de-DE" sz="1000" b="1" dirty="0" smtClean="0">
                <a:solidFill>
                  <a:schemeClr val="tx1"/>
                </a:solidFill>
              </a:rPr>
              <a:t>Thomas Reiter DF4TR</a:t>
            </a:r>
            <a:endParaRPr lang="de-DE" sz="1000" b="1" dirty="0">
              <a:solidFill>
                <a:schemeClr val="tx1"/>
              </a:solidFill>
            </a:endParaRPr>
          </a:p>
        </p:txBody>
      </p:sp>
      <p:sp>
        <p:nvSpPr>
          <p:cNvPr id="21" name="Textfeld 20"/>
          <p:cNvSpPr txBox="1"/>
          <p:nvPr/>
        </p:nvSpPr>
        <p:spPr>
          <a:xfrm>
            <a:off x="6953230" y="6577392"/>
            <a:ext cx="1136850" cy="246221"/>
          </a:xfrm>
          <a:prstGeom prst="rect">
            <a:avLst/>
          </a:prstGeom>
          <a:noFill/>
        </p:spPr>
        <p:txBody>
          <a:bodyPr wrap="none" rtlCol="0">
            <a:spAutoFit/>
          </a:bodyPr>
          <a:lstStyle/>
          <a:p>
            <a:r>
              <a:rPr lang="de-DE" sz="1000" b="1" dirty="0" smtClean="0">
                <a:solidFill>
                  <a:schemeClr val="tx1"/>
                </a:solidFill>
              </a:rPr>
              <a:t>Reinhold Ewald</a:t>
            </a:r>
            <a:endParaRPr lang="de-DE" sz="1000" b="1" dirty="0">
              <a:solidFill>
                <a:schemeClr val="tx1"/>
              </a:solidFill>
            </a:endParaRPr>
          </a:p>
        </p:txBody>
      </p:sp>
      <p:sp>
        <p:nvSpPr>
          <p:cNvPr id="22" name="Textfeld 21"/>
          <p:cNvSpPr txBox="1"/>
          <p:nvPr/>
        </p:nvSpPr>
        <p:spPr>
          <a:xfrm>
            <a:off x="3902523" y="6592425"/>
            <a:ext cx="1382110" cy="246221"/>
          </a:xfrm>
          <a:prstGeom prst="rect">
            <a:avLst/>
          </a:prstGeom>
          <a:noFill/>
        </p:spPr>
        <p:txBody>
          <a:bodyPr wrap="none" rtlCol="0">
            <a:spAutoFit/>
          </a:bodyPr>
          <a:lstStyle/>
          <a:p>
            <a:r>
              <a:rPr lang="de-DE" sz="1000" b="1" dirty="0" smtClean="0">
                <a:solidFill>
                  <a:schemeClr val="tx1"/>
                </a:solidFill>
              </a:rPr>
              <a:t>Ulf Merbold DB1KM</a:t>
            </a:r>
            <a:endParaRPr lang="de-DE" sz="1000" b="1" dirty="0">
              <a:solidFill>
                <a:schemeClr val="tx1"/>
              </a:solidFill>
            </a:endParaRPr>
          </a:p>
        </p:txBody>
      </p:sp>
      <p:sp>
        <p:nvSpPr>
          <p:cNvPr id="23" name="Textfeld 22"/>
          <p:cNvSpPr txBox="1"/>
          <p:nvPr/>
        </p:nvSpPr>
        <p:spPr>
          <a:xfrm>
            <a:off x="16324" y="6592424"/>
            <a:ext cx="1931939" cy="246221"/>
          </a:xfrm>
          <a:prstGeom prst="rect">
            <a:avLst/>
          </a:prstGeom>
          <a:noFill/>
        </p:spPr>
        <p:txBody>
          <a:bodyPr wrap="none" rtlCol="0">
            <a:spAutoFit/>
          </a:bodyPr>
          <a:lstStyle/>
          <a:p>
            <a:r>
              <a:rPr lang="de-DE" sz="1000" b="1" dirty="0" smtClean="0">
                <a:solidFill>
                  <a:schemeClr val="tx1"/>
                </a:solidFill>
              </a:rPr>
              <a:t>Ernst Messerschmid DG2KM</a:t>
            </a:r>
            <a:endParaRPr lang="de-DE" sz="1000" b="1" dirty="0">
              <a:solidFill>
                <a:schemeClr val="tx1"/>
              </a:solidFill>
            </a:endParaRPr>
          </a:p>
        </p:txBody>
      </p:sp>
      <p:sp>
        <p:nvSpPr>
          <p:cNvPr id="24" name="Textfeld 23"/>
          <p:cNvSpPr txBox="1"/>
          <p:nvPr/>
        </p:nvSpPr>
        <p:spPr>
          <a:xfrm>
            <a:off x="2112798" y="6592423"/>
            <a:ext cx="1614545" cy="246221"/>
          </a:xfrm>
          <a:prstGeom prst="rect">
            <a:avLst/>
          </a:prstGeom>
          <a:noFill/>
        </p:spPr>
        <p:txBody>
          <a:bodyPr wrap="none" rtlCol="0">
            <a:spAutoFit/>
          </a:bodyPr>
          <a:lstStyle/>
          <a:p>
            <a:r>
              <a:rPr lang="de-DE" sz="1000" b="1" dirty="0" smtClean="0">
                <a:solidFill>
                  <a:schemeClr val="tx1"/>
                </a:solidFill>
              </a:rPr>
              <a:t>Reinhard Furrer DD6CF</a:t>
            </a:r>
            <a:endParaRPr lang="de-DE" sz="1000" b="1" dirty="0">
              <a:solidFill>
                <a:schemeClr val="tx1"/>
              </a:solidFill>
            </a:endParaRPr>
          </a:p>
        </p:txBody>
      </p:sp>
      <p:sp>
        <p:nvSpPr>
          <p:cNvPr id="25" name="Textfeld 24"/>
          <p:cNvSpPr txBox="1"/>
          <p:nvPr/>
        </p:nvSpPr>
        <p:spPr>
          <a:xfrm>
            <a:off x="16324" y="2797639"/>
            <a:ext cx="1560042" cy="246221"/>
          </a:xfrm>
          <a:prstGeom prst="rect">
            <a:avLst/>
          </a:prstGeom>
          <a:noFill/>
        </p:spPr>
        <p:txBody>
          <a:bodyPr wrap="none" rtlCol="0">
            <a:spAutoFit/>
          </a:bodyPr>
          <a:lstStyle/>
          <a:p>
            <a:r>
              <a:rPr lang="de-DE" sz="1000" b="1" dirty="0" smtClean="0">
                <a:solidFill>
                  <a:schemeClr val="tx1"/>
                </a:solidFill>
              </a:rPr>
              <a:t>Bill </a:t>
            </a:r>
            <a:r>
              <a:rPr lang="de-DE" sz="1000" b="1" dirty="0" err="1" smtClean="0">
                <a:solidFill>
                  <a:schemeClr val="tx1"/>
                </a:solidFill>
              </a:rPr>
              <a:t>McArthur</a:t>
            </a:r>
            <a:r>
              <a:rPr lang="de-DE" sz="1000" b="1" dirty="0" smtClean="0">
                <a:solidFill>
                  <a:schemeClr val="tx1"/>
                </a:solidFill>
              </a:rPr>
              <a:t> KC5ACR</a:t>
            </a:r>
            <a:endParaRPr lang="de-DE" sz="1000" b="1" dirty="0">
              <a:solidFill>
                <a:schemeClr val="tx1"/>
              </a:solidFill>
            </a:endParaRPr>
          </a:p>
        </p:txBody>
      </p:sp>
      <p:sp>
        <p:nvSpPr>
          <p:cNvPr id="26" name="Textfeld 25"/>
          <p:cNvSpPr txBox="1"/>
          <p:nvPr/>
        </p:nvSpPr>
        <p:spPr>
          <a:xfrm>
            <a:off x="107504" y="4925249"/>
            <a:ext cx="1398140" cy="246221"/>
          </a:xfrm>
          <a:prstGeom prst="rect">
            <a:avLst/>
          </a:prstGeom>
          <a:noFill/>
        </p:spPr>
        <p:txBody>
          <a:bodyPr wrap="none" rtlCol="0">
            <a:spAutoFit/>
          </a:bodyPr>
          <a:lstStyle/>
          <a:p>
            <a:r>
              <a:rPr lang="de-DE" sz="1000" b="1" dirty="0" smtClean="0">
                <a:solidFill>
                  <a:schemeClr val="tx1"/>
                </a:solidFill>
              </a:rPr>
              <a:t>Mike </a:t>
            </a:r>
            <a:r>
              <a:rPr lang="de-DE" sz="1000" b="1" dirty="0" err="1" smtClean="0">
                <a:solidFill>
                  <a:schemeClr val="tx1"/>
                </a:solidFill>
              </a:rPr>
              <a:t>Fincke</a:t>
            </a:r>
            <a:r>
              <a:rPr lang="de-DE" sz="1000" b="1" dirty="0" smtClean="0">
                <a:solidFill>
                  <a:schemeClr val="tx1"/>
                </a:solidFill>
              </a:rPr>
              <a:t> KE5AIT</a:t>
            </a:r>
            <a:endParaRPr lang="de-DE" sz="1000" b="1" dirty="0">
              <a:solidFill>
                <a:schemeClr val="tx1"/>
              </a:solidFill>
            </a:endParaRPr>
          </a:p>
        </p:txBody>
      </p:sp>
      <p:pic>
        <p:nvPicPr>
          <p:cNvPr id="3" name="qso dd1us mit dp0mir thomas reiter ausschnit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744099" y="4483024"/>
            <a:ext cx="609600" cy="609600"/>
          </a:xfrm>
          <a:prstGeom prst="rect">
            <a:avLst/>
          </a:prstGeom>
        </p:spPr>
      </p:pic>
      <p:pic>
        <p:nvPicPr>
          <p:cNvPr id="4" name="DP3MIR4.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288778" y="4511599"/>
            <a:ext cx="609600" cy="609600"/>
          </a:xfrm>
          <a:prstGeom prst="rect">
            <a:avLst/>
          </a:prstGeom>
        </p:spPr>
      </p:pic>
    </p:spTree>
    <p:extLst>
      <p:ext uri="{BB962C8B-B14F-4D97-AF65-F5344CB8AC3E}">
        <p14:creationId xmlns:p14="http://schemas.microsoft.com/office/powerpoint/2010/main" val="257139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4978" fill="hold"/>
                                        <p:tgtEl>
                                          <p:spTgt spid="3"/>
                                        </p:tgtEl>
                                      </p:cBhvr>
                                    </p:cmd>
                                  </p:childTnLst>
                                </p:cTn>
                              </p:par>
                            </p:childTnLst>
                          </p:cTn>
                        </p:par>
                      </p:childTnLst>
                    </p:cTn>
                  </p:par>
                </p:childTnLst>
              </p:cTn>
              <p:nextCondLst>
                <p:cond evt="onClick" delay="0">
                  <p:tgtEl>
                    <p:spTgt spid="3"/>
                  </p:tgtEl>
                </p:cond>
              </p:nextCondLst>
            </p:seq>
            <p:audio>
              <p:cMediaNode vol="10000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402" fill="hold"/>
                                        <p:tgtEl>
                                          <p:spTgt spid="4"/>
                                        </p:tgtEl>
                                      </p:cBhvr>
                                    </p:cmd>
                                  </p:childTnLst>
                                </p:cTn>
                              </p:par>
                            </p:childTnLst>
                          </p:cTn>
                        </p:par>
                      </p:childTnLst>
                    </p:cTn>
                  </p:par>
                </p:childTnLst>
              </p:cTn>
              <p:nextCondLst>
                <p:cond evt="onClick" delay="0">
                  <p:tgtEl>
                    <p:spTgt spid="4"/>
                  </p:tgtEl>
                </p:cond>
              </p:nextCondLst>
            </p:seq>
            <p:audio>
              <p:cMediaNode vol="43396">
                <p:cTn id="14"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Frequenzen der ISS</a:t>
            </a:r>
            <a:endParaRPr lang="de-DE"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8384" y="332656"/>
            <a:ext cx="9334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252548"/>
            <a:ext cx="4826868" cy="5326199"/>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136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ISS Hörbarkeit &amp; Betrieb</a:t>
            </a:r>
            <a:endParaRPr lang="de-DE" dirty="0"/>
          </a:p>
        </p:txBody>
      </p:sp>
      <p:sp>
        <p:nvSpPr>
          <p:cNvPr id="3" name="Inhaltsplatzhalter 2"/>
          <p:cNvSpPr>
            <a:spLocks noGrp="1"/>
          </p:cNvSpPr>
          <p:nvPr>
            <p:ph idx="1"/>
          </p:nvPr>
        </p:nvSpPr>
        <p:spPr>
          <a:xfrm>
            <a:off x="179512" y="1196752"/>
            <a:ext cx="8964488" cy="5544616"/>
          </a:xfrm>
        </p:spPr>
        <p:txBody>
          <a:bodyPr/>
          <a:lstStyle/>
          <a:p>
            <a:r>
              <a:rPr lang="de-DE" sz="2400" dirty="0" smtClean="0"/>
              <a:t>Die </a:t>
            </a:r>
            <a:r>
              <a:rPr lang="de-DE" sz="2400" dirty="0"/>
              <a:t>Station ist nicht immer </a:t>
            </a:r>
            <a:r>
              <a:rPr lang="de-DE" sz="2400" dirty="0" smtClean="0"/>
              <a:t>aktiv. Prüfen Sie hier:</a:t>
            </a:r>
          </a:p>
          <a:p>
            <a:endParaRPr lang="de-DE" sz="2400" dirty="0" smtClean="0"/>
          </a:p>
          <a:p>
            <a:endParaRPr lang="de-DE" sz="2400" dirty="0" smtClean="0"/>
          </a:p>
          <a:p>
            <a:endParaRPr lang="de-DE" sz="2400" dirty="0" smtClean="0"/>
          </a:p>
          <a:p>
            <a:endParaRPr lang="de-DE" sz="2400" dirty="0" smtClean="0"/>
          </a:p>
          <a:p>
            <a:endParaRPr lang="de-DE" sz="2400" dirty="0"/>
          </a:p>
          <a:p>
            <a:endParaRPr lang="de-DE" sz="2400" dirty="0" smtClean="0"/>
          </a:p>
          <a:p>
            <a:endParaRPr lang="de-DE" sz="2400" dirty="0" smtClean="0"/>
          </a:p>
          <a:p>
            <a:endParaRPr lang="de-DE" sz="2400" dirty="0" smtClean="0"/>
          </a:p>
          <a:p>
            <a:r>
              <a:rPr lang="de-DE" sz="1600" dirty="0" smtClean="0"/>
              <a:t>					http</a:t>
            </a:r>
            <a:r>
              <a:rPr lang="de-DE" sz="1600" dirty="0"/>
              <a:t>://oscar.dcarr.org/index.php</a:t>
            </a:r>
          </a:p>
          <a:p>
            <a:r>
              <a:rPr lang="de-DE" sz="2400" dirty="0" smtClean="0"/>
              <a:t>Aktuelle Informationen sind erhältlich bei der AMSAT, bei der ARISS, der NASA und dem ISS-</a:t>
            </a:r>
            <a:r>
              <a:rPr lang="de-DE" sz="2400" dirty="0" err="1" smtClean="0"/>
              <a:t>FanClub</a:t>
            </a:r>
            <a:r>
              <a:rPr lang="de-DE" sz="2400" dirty="0" smtClean="0"/>
              <a:t>.</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0630" b="8459"/>
          <a:stretch/>
        </p:blipFill>
        <p:spPr bwMode="auto">
          <a:xfrm>
            <a:off x="1187624" y="1808187"/>
            <a:ext cx="6755481" cy="36004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367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8201025" cy="854745"/>
          </a:xfrm>
        </p:spPr>
        <p:txBody>
          <a:bodyPr/>
          <a:lstStyle/>
          <a:p>
            <a:r>
              <a:rPr lang="de-DE" dirty="0" smtClean="0"/>
              <a:t>APRS via Satellit</a:t>
            </a:r>
            <a:endParaRPr lang="de-DE" dirty="0"/>
          </a:p>
        </p:txBody>
      </p:sp>
      <p:sp>
        <p:nvSpPr>
          <p:cNvPr id="3" name="Inhaltsplatzhalter 2"/>
          <p:cNvSpPr>
            <a:spLocks noGrp="1"/>
          </p:cNvSpPr>
          <p:nvPr>
            <p:ph idx="1"/>
          </p:nvPr>
        </p:nvSpPr>
        <p:spPr>
          <a:xfrm>
            <a:off x="179512" y="1268760"/>
            <a:ext cx="8201025" cy="4497388"/>
          </a:xfrm>
        </p:spPr>
        <p:txBody>
          <a:bodyPr/>
          <a:lstStyle/>
          <a:p>
            <a:pPr>
              <a:buFont typeface="Arial" pitchFamily="34" charset="0"/>
              <a:buChar char="•"/>
            </a:pPr>
            <a:r>
              <a:rPr lang="de-DE" sz="2200" dirty="0" smtClean="0"/>
              <a:t>Das </a:t>
            </a:r>
            <a:r>
              <a:rPr lang="de-DE" sz="2200" dirty="0" err="1" smtClean="0"/>
              <a:t>Automatic</a:t>
            </a:r>
            <a:r>
              <a:rPr lang="de-DE" sz="2200" dirty="0" smtClean="0"/>
              <a:t> Packet Reporting System (APRS) stellt eine spezielle Form von Packet Radio (1200 Baud) im Amateurfunk dar. </a:t>
            </a:r>
            <a:br>
              <a:rPr lang="de-DE" sz="2200" dirty="0" smtClean="0"/>
            </a:br>
            <a:endParaRPr lang="de-DE" sz="2200" dirty="0" smtClean="0"/>
          </a:p>
          <a:p>
            <a:pPr>
              <a:buFont typeface="Arial" pitchFamily="34" charset="0"/>
              <a:buChar char="•"/>
            </a:pPr>
            <a:r>
              <a:rPr lang="de-DE" sz="2200" dirty="0" smtClean="0"/>
              <a:t>Preispreiswerte Technik </a:t>
            </a:r>
            <a:br>
              <a:rPr lang="de-DE" sz="2200" dirty="0" smtClean="0"/>
            </a:br>
            <a:r>
              <a:rPr lang="de-DE" sz="2200" dirty="0" smtClean="0"/>
              <a:t>(TNC oder Soundkarte)</a:t>
            </a:r>
            <a:br>
              <a:rPr lang="de-DE" sz="2200" dirty="0" smtClean="0"/>
            </a:br>
            <a:r>
              <a:rPr lang="de-DE" sz="2200" dirty="0" smtClean="0"/>
              <a:t>ermöglicht auch Anfängern </a:t>
            </a:r>
            <a:br>
              <a:rPr lang="de-DE" sz="2200" dirty="0" smtClean="0"/>
            </a:br>
            <a:r>
              <a:rPr lang="de-DE" sz="2200" dirty="0" smtClean="0"/>
              <a:t>einen einfachen Einstieg </a:t>
            </a:r>
            <a:br>
              <a:rPr lang="de-DE" sz="2200" dirty="0" smtClean="0"/>
            </a:br>
            <a:r>
              <a:rPr lang="de-DE" sz="2200" dirty="0" smtClean="0"/>
              <a:t>in diese faszinierende Art</a:t>
            </a:r>
            <a:br>
              <a:rPr lang="de-DE" sz="2200" dirty="0" smtClean="0"/>
            </a:br>
            <a:r>
              <a:rPr lang="de-DE" sz="2200" dirty="0" smtClean="0"/>
              <a:t>der Kommunikation.</a:t>
            </a:r>
          </a:p>
          <a:p>
            <a:endParaRPr lang="de-DE" sz="22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94" y="5128617"/>
            <a:ext cx="4104456" cy="12212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87" t="2601" r="4424" b="2380"/>
          <a:stretch/>
        </p:blipFill>
        <p:spPr bwMode="auto">
          <a:xfrm>
            <a:off x="4227050" y="3040830"/>
            <a:ext cx="4737439" cy="3309029"/>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84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4" t="2424" r="1772" b="2882"/>
          <a:stretch/>
        </p:blipFill>
        <p:spPr bwMode="auto">
          <a:xfrm>
            <a:off x="116782" y="1124744"/>
            <a:ext cx="8965227" cy="5207956"/>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2195736" y="6332700"/>
            <a:ext cx="4827027" cy="369332"/>
          </a:xfrm>
          <a:prstGeom prst="rect">
            <a:avLst/>
          </a:prstGeom>
          <a:noFill/>
        </p:spPr>
        <p:txBody>
          <a:bodyPr wrap="none" rtlCol="0">
            <a:spAutoFit/>
          </a:bodyPr>
          <a:lstStyle/>
          <a:p>
            <a:r>
              <a:rPr lang="de-DE" dirty="0" smtClean="0">
                <a:solidFill>
                  <a:schemeClr val="tx1"/>
                </a:solidFill>
              </a:rPr>
              <a:t>Quelle: http://www.findu.com/cgi-bin/pcsat.cgi</a:t>
            </a:r>
            <a:endParaRPr lang="de-DE" dirty="0">
              <a:solidFill>
                <a:schemeClr val="tx1"/>
              </a:solidFill>
            </a:endParaRPr>
          </a:p>
        </p:txBody>
      </p:sp>
      <p:sp>
        <p:nvSpPr>
          <p:cNvPr id="8" name="Titel 1"/>
          <p:cNvSpPr>
            <a:spLocks noGrp="1"/>
          </p:cNvSpPr>
          <p:nvPr>
            <p:ph type="title"/>
          </p:nvPr>
        </p:nvSpPr>
        <p:spPr>
          <a:xfrm>
            <a:off x="467544" y="116632"/>
            <a:ext cx="8201025" cy="854745"/>
          </a:xfrm>
        </p:spPr>
        <p:txBody>
          <a:bodyPr/>
          <a:lstStyle/>
          <a:p>
            <a:r>
              <a:rPr lang="de-DE" dirty="0" smtClean="0"/>
              <a:t>APRS via Satellit</a:t>
            </a:r>
            <a:endParaRPr lang="de-DE" dirty="0"/>
          </a:p>
        </p:txBody>
      </p:sp>
    </p:spTree>
    <p:extLst>
      <p:ext uri="{BB962C8B-B14F-4D97-AF65-F5344CB8AC3E}">
        <p14:creationId xmlns:p14="http://schemas.microsoft.com/office/powerpoint/2010/main" val="216003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Schulkontakte mit der ISS</a:t>
            </a:r>
            <a:endParaRPr lang="de-DE"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8384" y="332656"/>
            <a:ext cx="9334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40768"/>
            <a:ext cx="7486178" cy="525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402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Schulkontakte mit der ISS</a:t>
            </a:r>
            <a:endParaRPr lang="de-DE"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8384" y="332656"/>
            <a:ext cx="9334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na1ss 2007_10_10_18h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9356" y="5593017"/>
            <a:ext cx="609600" cy="609600"/>
          </a:xfrm>
          <a:prstGeom prst="rect">
            <a:avLst/>
          </a:prstGeom>
        </p:spPr>
      </p:pic>
      <p:sp>
        <p:nvSpPr>
          <p:cNvPr id="6" name="Textfeld 5"/>
          <p:cNvSpPr txBox="1"/>
          <p:nvPr/>
        </p:nvSpPr>
        <p:spPr>
          <a:xfrm>
            <a:off x="399356" y="6237311"/>
            <a:ext cx="8542467" cy="738664"/>
          </a:xfrm>
          <a:prstGeom prst="rect">
            <a:avLst/>
          </a:prstGeom>
          <a:noFill/>
        </p:spPr>
        <p:txBody>
          <a:bodyPr wrap="none" rtlCol="0">
            <a:spAutoFit/>
          </a:bodyPr>
          <a:lstStyle/>
          <a:p>
            <a:r>
              <a:rPr lang="en-US" sz="1400" b="1" dirty="0" err="1" smtClean="0">
                <a:solidFill>
                  <a:schemeClr val="tx1"/>
                </a:solidFill>
              </a:rPr>
              <a:t>Schulkontakt</a:t>
            </a:r>
            <a:r>
              <a:rPr lang="en-US" sz="1400" b="1" dirty="0" smtClean="0">
                <a:solidFill>
                  <a:schemeClr val="tx1"/>
                </a:solidFill>
              </a:rPr>
              <a:t> von </a:t>
            </a:r>
            <a:r>
              <a:rPr lang="en-US" sz="1400" b="1" dirty="0">
                <a:solidFill>
                  <a:schemeClr val="tx1"/>
                </a:solidFill>
              </a:rPr>
              <a:t>Clayton Anderson (KD5PLA) </a:t>
            </a:r>
            <a:r>
              <a:rPr lang="en-US" sz="1400" b="1" dirty="0" smtClean="0">
                <a:solidFill>
                  <a:schemeClr val="tx1"/>
                </a:solidFill>
              </a:rPr>
              <a:t>an Board der ISS </a:t>
            </a:r>
            <a:r>
              <a:rPr lang="en-US" sz="1400" b="1" dirty="0" err="1" smtClean="0">
                <a:solidFill>
                  <a:schemeClr val="tx1"/>
                </a:solidFill>
              </a:rPr>
              <a:t>mit</a:t>
            </a:r>
            <a:r>
              <a:rPr lang="en-US" sz="1400" b="1" dirty="0" smtClean="0">
                <a:solidFill>
                  <a:schemeClr val="tx1"/>
                </a:solidFill>
              </a:rPr>
              <a:t> </a:t>
            </a:r>
            <a:r>
              <a:rPr lang="en-US" sz="1400" b="1" dirty="0" err="1" smtClean="0">
                <a:solidFill>
                  <a:schemeClr val="tx1"/>
                </a:solidFill>
              </a:rPr>
              <a:t>Studenten</a:t>
            </a:r>
            <a:r>
              <a:rPr lang="en-US" sz="1400" b="1" dirty="0" smtClean="0">
                <a:solidFill>
                  <a:schemeClr val="tx1"/>
                </a:solidFill>
              </a:rPr>
              <a:t> </a:t>
            </a:r>
            <a:r>
              <a:rPr lang="en-US" sz="1400" b="1" dirty="0">
                <a:solidFill>
                  <a:schemeClr val="tx1"/>
                </a:solidFill>
              </a:rPr>
              <a:t>der </a:t>
            </a:r>
            <a:r>
              <a:rPr lang="en-US" sz="1400" b="1" dirty="0" err="1">
                <a:solidFill>
                  <a:schemeClr val="tx1"/>
                </a:solidFill>
              </a:rPr>
              <a:t>Isummasaqvik</a:t>
            </a:r>
            <a:r>
              <a:rPr lang="en-US" sz="1400" b="1" dirty="0">
                <a:solidFill>
                  <a:schemeClr val="tx1"/>
                </a:solidFill>
              </a:rPr>
              <a:t> </a:t>
            </a:r>
            <a:r>
              <a:rPr lang="en-US" sz="1400" b="1" dirty="0" smtClean="0">
                <a:solidFill>
                  <a:schemeClr val="tx1"/>
                </a:solidFill>
              </a:rPr>
              <a:t/>
            </a:r>
            <a:br>
              <a:rPr lang="en-US" sz="1400" b="1" dirty="0" smtClean="0">
                <a:solidFill>
                  <a:schemeClr val="tx1"/>
                </a:solidFill>
              </a:rPr>
            </a:br>
            <a:r>
              <a:rPr lang="en-US" sz="1400" b="1" dirty="0" err="1" smtClean="0">
                <a:solidFill>
                  <a:schemeClr val="tx1"/>
                </a:solidFill>
              </a:rPr>
              <a:t>Schule</a:t>
            </a:r>
            <a:r>
              <a:rPr lang="en-US" sz="1400" b="1" dirty="0" smtClean="0">
                <a:solidFill>
                  <a:schemeClr val="tx1"/>
                </a:solidFill>
              </a:rPr>
              <a:t> in </a:t>
            </a:r>
            <a:r>
              <a:rPr lang="en-US" sz="1400" b="1" dirty="0" err="1">
                <a:solidFill>
                  <a:schemeClr val="tx1"/>
                </a:solidFill>
              </a:rPr>
              <a:t>Quaqtaq</a:t>
            </a:r>
            <a:r>
              <a:rPr lang="en-US" sz="1400" b="1" dirty="0">
                <a:solidFill>
                  <a:schemeClr val="tx1"/>
                </a:solidFill>
              </a:rPr>
              <a:t>, Quebec, Canada. </a:t>
            </a:r>
            <a:r>
              <a:rPr lang="en-US" sz="1400" b="1" dirty="0" smtClean="0">
                <a:solidFill>
                  <a:schemeClr val="tx1"/>
                </a:solidFill>
              </a:rPr>
              <a:t>Astronaut Anderson </a:t>
            </a:r>
            <a:r>
              <a:rPr lang="en-US" sz="1400" b="1" dirty="0" err="1" smtClean="0">
                <a:solidFill>
                  <a:schemeClr val="tx1"/>
                </a:solidFill>
              </a:rPr>
              <a:t>nutzte</a:t>
            </a:r>
            <a:r>
              <a:rPr lang="en-US" sz="1400" b="1" dirty="0" smtClean="0">
                <a:solidFill>
                  <a:schemeClr val="tx1"/>
                </a:solidFill>
              </a:rPr>
              <a:t> das </a:t>
            </a:r>
            <a:r>
              <a:rPr lang="en-US" sz="1400" b="1" dirty="0" err="1" smtClean="0">
                <a:solidFill>
                  <a:schemeClr val="tx1"/>
                </a:solidFill>
              </a:rPr>
              <a:t>Rufzeichen</a:t>
            </a:r>
            <a:r>
              <a:rPr lang="en-US" sz="1400" b="1" dirty="0" smtClean="0">
                <a:solidFill>
                  <a:schemeClr val="tx1"/>
                </a:solidFill>
              </a:rPr>
              <a:t> NA1SS.</a:t>
            </a:r>
            <a:endParaRPr lang="en-US" sz="1400" dirty="0">
              <a:solidFill>
                <a:schemeClr val="tx1"/>
              </a:solidFill>
            </a:endParaRPr>
          </a:p>
          <a:p>
            <a:endParaRPr lang="de-DE" sz="1400" dirty="0">
              <a:solidFill>
                <a:schemeClr val="tx1"/>
              </a:solidFill>
            </a:endParaRPr>
          </a:p>
        </p:txBody>
      </p:sp>
      <p:pic>
        <p:nvPicPr>
          <p:cNvPr id="2050" name="Picture 2" descr="http://richardinspace.com/wp-content/uploads/2013/08/Budbrooke_ISS_0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1425215"/>
            <a:ext cx="7189316" cy="478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27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Schulkontakte mit der ISS</a:t>
            </a:r>
            <a:endParaRPr lang="de-DE"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8384" y="332656"/>
            <a:ext cx="9334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5" r="967"/>
          <a:stretch/>
        </p:blipFill>
        <p:spPr bwMode="auto">
          <a:xfrm>
            <a:off x="59317" y="1556792"/>
            <a:ext cx="8902517"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llipse 4"/>
          <p:cNvSpPr/>
          <p:nvPr/>
        </p:nvSpPr>
        <p:spPr bwMode="auto">
          <a:xfrm>
            <a:off x="862088" y="3907178"/>
            <a:ext cx="360040" cy="14401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smtClean="0">
              <a:ln>
                <a:noFill/>
              </a:ln>
              <a:noFill/>
              <a:effectLst/>
              <a:latin typeface="Arial" charset="0"/>
            </a:endParaRPr>
          </a:p>
        </p:txBody>
      </p:sp>
      <p:sp>
        <p:nvSpPr>
          <p:cNvPr id="7" name="Ellipse 6"/>
          <p:cNvSpPr/>
          <p:nvPr/>
        </p:nvSpPr>
        <p:spPr bwMode="auto">
          <a:xfrm>
            <a:off x="779887" y="2924944"/>
            <a:ext cx="360040" cy="14401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smtClean="0">
              <a:ln>
                <a:noFill/>
              </a:ln>
              <a:noFill/>
              <a:effectLst/>
              <a:latin typeface="Arial" charset="0"/>
            </a:endParaRPr>
          </a:p>
        </p:txBody>
      </p:sp>
      <p:sp>
        <p:nvSpPr>
          <p:cNvPr id="8" name="Ellipse 7"/>
          <p:cNvSpPr/>
          <p:nvPr/>
        </p:nvSpPr>
        <p:spPr bwMode="auto">
          <a:xfrm>
            <a:off x="779887" y="3210447"/>
            <a:ext cx="360040" cy="14401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smtClean="0">
              <a:ln>
                <a:noFill/>
              </a:ln>
              <a:noFill/>
              <a:effectLst/>
              <a:latin typeface="Arial" charset="0"/>
            </a:endParaRPr>
          </a:p>
        </p:txBody>
      </p:sp>
      <p:sp>
        <p:nvSpPr>
          <p:cNvPr id="9" name="Ellipse 8"/>
          <p:cNvSpPr/>
          <p:nvPr/>
        </p:nvSpPr>
        <p:spPr bwMode="auto">
          <a:xfrm>
            <a:off x="682067" y="3327129"/>
            <a:ext cx="457859" cy="144016"/>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de-DE" sz="1800" b="0" i="0" u="none" strike="noStrike" cap="none" normalizeH="0" baseline="0" smtClean="0">
              <a:ln>
                <a:noFill/>
              </a:ln>
              <a:noFill/>
              <a:effectLst/>
              <a:latin typeface="Arial" charset="0"/>
            </a:endParaRPr>
          </a:p>
        </p:txBody>
      </p:sp>
    </p:spTree>
    <p:extLst>
      <p:ext uri="{BB962C8B-B14F-4D97-AF65-F5344CB8AC3E}">
        <p14:creationId xmlns:p14="http://schemas.microsoft.com/office/powerpoint/2010/main" val="237845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http://www.dd1us.de/images/iss%20qsl%20c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116632"/>
            <a:ext cx="4968552" cy="66753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dd1us.de/images/R0MI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759616"/>
            <a:ext cx="3240360" cy="503237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5322875" y="116632"/>
            <a:ext cx="3672408" cy="15709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buClrTx/>
              <a:buFontTx/>
              <a:buNone/>
            </a:pPr>
            <a:r>
              <a:rPr lang="de-DE" sz="2000" dirty="0" smtClean="0"/>
              <a:t>Viele Kontakte, die ich mit Astronauten in der MIR und ISS hatte, sind in der „Sounds </a:t>
            </a:r>
            <a:r>
              <a:rPr lang="de-DE" sz="2000" dirty="0" err="1" smtClean="0"/>
              <a:t>from</a:t>
            </a:r>
            <a:r>
              <a:rPr lang="de-DE" sz="2000" dirty="0" smtClean="0"/>
              <a:t> Space“ Sammlung unter www.dd1us.de zu finden.</a:t>
            </a:r>
            <a:endParaRPr lang="de-DE" sz="20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Eigene Kontakte mit der ISS</a:t>
            </a:r>
            <a:endParaRPr lang="de-DE" dirty="0"/>
          </a:p>
        </p:txBody>
      </p:sp>
      <p:pic>
        <p:nvPicPr>
          <p:cNvPr id="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027" r="4767"/>
          <a:stretch/>
        </p:blipFill>
        <p:spPr bwMode="auto">
          <a:xfrm>
            <a:off x="225055" y="1124744"/>
            <a:ext cx="4625008" cy="4900101"/>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1486" r="4405" b="8794"/>
          <a:stretch/>
        </p:blipFill>
        <p:spPr bwMode="auto">
          <a:xfrm>
            <a:off x="4713659" y="2708920"/>
            <a:ext cx="4265830" cy="3837861"/>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5436096" y="1268760"/>
            <a:ext cx="3024335" cy="1344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charset="0"/>
                <a:cs typeface="Lucida Sans Unicode" charset="0"/>
              </a:defRPr>
            </a:lvl9pPr>
          </a:lstStyle>
          <a:p>
            <a:pPr>
              <a:buClrTx/>
              <a:buFontTx/>
              <a:buNone/>
            </a:pPr>
            <a:r>
              <a:rPr lang="de-DE" sz="2000" dirty="0" smtClean="0"/>
              <a:t>Persönliches Treffen mit Doug Wheelock NA1SS </a:t>
            </a:r>
            <a:r>
              <a:rPr lang="de-DE" sz="2000" dirty="0" smtClean="0">
                <a:solidFill>
                  <a:schemeClr val="tx1"/>
                </a:solidFill>
              </a:rPr>
              <a:t>am 11.6.2011 im Technik Museum Speyer</a:t>
            </a:r>
            <a:endParaRPr lang="de-DE" sz="2000" dirty="0">
              <a:solidFill>
                <a:schemeClr val="tx1"/>
              </a:solidFill>
            </a:endParaRPr>
          </a:p>
        </p:txBody>
      </p:sp>
      <p:pic>
        <p:nvPicPr>
          <p:cNvPr id="3" name="na1ss and dd1us 2010-07-11 20h45 ut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99792" y="6093296"/>
            <a:ext cx="609600" cy="609600"/>
          </a:xfrm>
          <a:prstGeom prst="rect">
            <a:avLst/>
          </a:prstGeom>
        </p:spPr>
      </p:pic>
      <p:pic>
        <p:nvPicPr>
          <p:cNvPr id="4" name="na1ss and dd1us 2010-07-11 15h58 utc.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87624" y="6093296"/>
            <a:ext cx="609600" cy="609600"/>
          </a:xfrm>
          <a:prstGeom prst="rect">
            <a:avLst/>
          </a:prstGeom>
        </p:spPr>
      </p:pic>
    </p:spTree>
    <p:extLst>
      <p:ext uri="{BB962C8B-B14F-4D97-AF65-F5344CB8AC3E}">
        <p14:creationId xmlns:p14="http://schemas.microsoft.com/office/powerpoint/2010/main" val="151936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149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solidFill>
                  <a:schemeClr val="tx1"/>
                </a:solidFill>
              </a:rPr>
              <a:t>Wie weit kann man funken ?</a:t>
            </a:r>
          </a:p>
        </p:txBody>
      </p:sp>
      <p:sp>
        <p:nvSpPr>
          <p:cNvPr id="7174" name="Rectangle 3"/>
          <p:cNvSpPr>
            <a:spLocks noGrp="1" noChangeArrowheads="1"/>
          </p:cNvSpPr>
          <p:nvPr>
            <p:ph type="body" idx="1"/>
          </p:nvPr>
        </p:nvSpPr>
        <p:spPr>
          <a:xfrm>
            <a:off x="323850" y="1628775"/>
            <a:ext cx="8507413" cy="4525963"/>
          </a:xfrm>
        </p:spPr>
        <p:txBody>
          <a:bodyPr/>
          <a:lstStyle/>
          <a:p>
            <a:pPr marL="315913" indent="-315913" eaLnBrk="1" hangingPunct="1">
              <a:buFont typeface="Arial" charset="0"/>
              <a:buChar char="•"/>
              <a:tabLst>
                <a:tab pos="860425" algn="l"/>
                <a:tab pos="1774825" algn="l"/>
                <a:tab pos="2689225" algn="l"/>
                <a:tab pos="3603625" algn="l"/>
                <a:tab pos="4518025" algn="l"/>
                <a:tab pos="5432425" algn="l"/>
                <a:tab pos="6346825" algn="l"/>
                <a:tab pos="7261225" algn="l"/>
                <a:tab pos="8175625" algn="l"/>
                <a:tab pos="9090025" algn="l"/>
                <a:tab pos="10004425" algn="l"/>
                <a:tab pos="10282238" algn="l"/>
                <a:tab pos="10734675" algn="l"/>
                <a:tab pos="10737850" algn="l"/>
                <a:tab pos="10741025" algn="l"/>
                <a:tab pos="10744200" algn="l"/>
                <a:tab pos="10747375" algn="l"/>
                <a:tab pos="10750550" algn="l"/>
                <a:tab pos="10753725" algn="l"/>
                <a:tab pos="10756900" algn="l"/>
                <a:tab pos="10760075" algn="l"/>
                <a:tab pos="10763250" algn="l"/>
                <a:tab pos="10766425" algn="l"/>
                <a:tab pos="10769600" algn="l"/>
                <a:tab pos="10772775" algn="l"/>
                <a:tab pos="10775950" algn="l"/>
                <a:tab pos="10779125" algn="l"/>
              </a:tabLst>
            </a:pPr>
            <a:r>
              <a:rPr lang="de-DE" altLang="de-DE" sz="2800" dirty="0" smtClean="0">
                <a:solidFill>
                  <a:schemeClr val="tx1"/>
                </a:solidFill>
              </a:rPr>
              <a:t>Auf der Kurzwelle kann man die ganze Welt mit recht einfachen Mitteln erreichen. </a:t>
            </a:r>
          </a:p>
          <a:p>
            <a:pPr marL="315913" indent="-315913" eaLnBrk="1" hangingPunct="1">
              <a:buFont typeface="Arial" charset="0"/>
              <a:buChar char="•"/>
              <a:tabLst>
                <a:tab pos="860425" algn="l"/>
                <a:tab pos="1774825" algn="l"/>
                <a:tab pos="2689225" algn="l"/>
                <a:tab pos="3603625" algn="l"/>
                <a:tab pos="4518025" algn="l"/>
                <a:tab pos="5432425" algn="l"/>
                <a:tab pos="6346825" algn="l"/>
                <a:tab pos="7261225" algn="l"/>
                <a:tab pos="8175625" algn="l"/>
                <a:tab pos="9090025" algn="l"/>
                <a:tab pos="10004425" algn="l"/>
                <a:tab pos="10282238" algn="l"/>
                <a:tab pos="10734675" algn="l"/>
                <a:tab pos="10737850" algn="l"/>
                <a:tab pos="10741025" algn="l"/>
                <a:tab pos="10744200" algn="l"/>
                <a:tab pos="10747375" algn="l"/>
                <a:tab pos="10750550" algn="l"/>
                <a:tab pos="10753725" algn="l"/>
                <a:tab pos="10756900" algn="l"/>
                <a:tab pos="10760075" algn="l"/>
                <a:tab pos="10763250" algn="l"/>
                <a:tab pos="10766425" algn="l"/>
                <a:tab pos="10769600" algn="l"/>
                <a:tab pos="10772775" algn="l"/>
                <a:tab pos="10775950" algn="l"/>
                <a:tab pos="10779125" algn="l"/>
              </a:tabLst>
            </a:pPr>
            <a:r>
              <a:rPr lang="de-DE" altLang="de-DE" sz="2800" dirty="0" smtClean="0">
                <a:solidFill>
                  <a:schemeClr val="tx1"/>
                </a:solidFill>
              </a:rPr>
              <a:t>Auf UKW ist es möglich, bei bestimmten Ausbreitungsbedingungen oder über Relais oder Ballons Verbindungen innerhalb Europas aufzubauen.</a:t>
            </a:r>
          </a:p>
          <a:p>
            <a:pPr marL="315913" indent="-315913" eaLnBrk="1" hangingPunct="1">
              <a:buFont typeface="Arial" charset="0"/>
              <a:buChar char="•"/>
              <a:tabLst>
                <a:tab pos="860425" algn="l"/>
                <a:tab pos="1774825" algn="l"/>
                <a:tab pos="2689225" algn="l"/>
                <a:tab pos="3603625" algn="l"/>
                <a:tab pos="4518025" algn="l"/>
                <a:tab pos="5432425" algn="l"/>
                <a:tab pos="6346825" algn="l"/>
                <a:tab pos="7261225" algn="l"/>
                <a:tab pos="8175625" algn="l"/>
                <a:tab pos="9090025" algn="l"/>
                <a:tab pos="10004425" algn="l"/>
                <a:tab pos="10282238" algn="l"/>
                <a:tab pos="10734675" algn="l"/>
                <a:tab pos="10737850" algn="l"/>
                <a:tab pos="10741025" algn="l"/>
                <a:tab pos="10744200" algn="l"/>
                <a:tab pos="10747375" algn="l"/>
                <a:tab pos="10750550" algn="l"/>
                <a:tab pos="10753725" algn="l"/>
                <a:tab pos="10756900" algn="l"/>
                <a:tab pos="10760075" algn="l"/>
                <a:tab pos="10763250" algn="l"/>
                <a:tab pos="10766425" algn="l"/>
                <a:tab pos="10769600" algn="l"/>
                <a:tab pos="10772775" algn="l"/>
                <a:tab pos="10775950" algn="l"/>
                <a:tab pos="10779125" algn="l"/>
              </a:tabLst>
            </a:pPr>
            <a:r>
              <a:rPr lang="de-DE" altLang="de-DE" sz="2800" dirty="0" smtClean="0">
                <a:solidFill>
                  <a:schemeClr val="tx1"/>
                </a:solidFill>
              </a:rPr>
              <a:t>Über Satelliten erreicht man alle Kontinente.</a:t>
            </a:r>
          </a:p>
        </p:txBody>
      </p:sp>
    </p:spTree>
    <p:extLst>
      <p:ext uri="{BB962C8B-B14F-4D97-AF65-F5344CB8AC3E}">
        <p14:creationId xmlns:p14="http://schemas.microsoft.com/office/powerpoint/2010/main" val="236750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2"/>
          <p:cNvSpPr>
            <a:spLocks noGrp="1" noChangeArrowheads="1"/>
          </p:cNvSpPr>
          <p:nvPr>
            <p:ph type="title"/>
          </p:nvPr>
        </p:nvSpPr>
        <p:spPr>
          <a:xfrm>
            <a:off x="179388" y="-161925"/>
            <a:ext cx="8857108"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4000" dirty="0" smtClean="0"/>
              <a:t>Amateurfunkfernsehen von der ISS</a:t>
            </a:r>
          </a:p>
        </p:txBody>
      </p:sp>
      <p:sp>
        <p:nvSpPr>
          <p:cNvPr id="55303" name="Text Box 4"/>
          <p:cNvSpPr txBox="1">
            <a:spLocks noChangeArrowheads="1"/>
          </p:cNvSpPr>
          <p:nvPr/>
        </p:nvSpPr>
        <p:spPr bwMode="auto">
          <a:xfrm>
            <a:off x="179387" y="831850"/>
            <a:ext cx="5112693" cy="5634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400" dirty="0" smtClean="0"/>
              <a:t>Die regelmäßigen Funkkontakte der Astronauten </a:t>
            </a:r>
            <a:r>
              <a:rPr lang="de-DE" altLang="de-DE" sz="2400" dirty="0"/>
              <a:t>auf der ISS </a:t>
            </a:r>
            <a:r>
              <a:rPr lang="de-DE" altLang="de-DE" sz="2400" dirty="0" smtClean="0"/>
              <a:t>mit Schülern auf der Erde sollen in Zukunft durch unidirektionale Videoübertragungen </a:t>
            </a:r>
            <a:r>
              <a:rPr lang="de-DE" altLang="de-DE" sz="2400" dirty="0"/>
              <a:t>ergänzt werden </a:t>
            </a:r>
            <a:r>
              <a:rPr lang="de-DE" altLang="de-DE" sz="2400" dirty="0" smtClean="0"/>
              <a:t>(DVB-S </a:t>
            </a:r>
            <a:r>
              <a:rPr lang="de-DE" altLang="de-DE" sz="2400" dirty="0"/>
              <a:t>auf 2,4 </a:t>
            </a:r>
            <a:r>
              <a:rPr lang="de-DE" altLang="de-DE" sz="2400" dirty="0" smtClean="0"/>
              <a:t>GHz).</a:t>
            </a:r>
            <a:endParaRPr lang="de-DE" altLang="de-DE" sz="2400" dirty="0"/>
          </a:p>
          <a:p>
            <a:pPr eaLnBrk="1" hangingPunct="1">
              <a:spcBef>
                <a:spcPct val="0"/>
              </a:spcBef>
            </a:pPr>
            <a:endParaRPr lang="de-DE" altLang="de-DE" sz="2400" dirty="0" smtClean="0"/>
          </a:p>
          <a:p>
            <a:pPr eaLnBrk="1" hangingPunct="1">
              <a:spcBef>
                <a:spcPct val="0"/>
              </a:spcBef>
            </a:pPr>
            <a:r>
              <a:rPr lang="de-DE" altLang="de-DE" sz="2400" dirty="0" smtClean="0"/>
              <a:t>Das europäische Columbus-Modul der ISS besitzt mehrere Amateurfunkantennen. Der Digital-Fernsehsender wurde </a:t>
            </a:r>
            <a:r>
              <a:rPr lang="de-DE" altLang="de-DE" sz="2400" dirty="0"/>
              <a:t>am </a:t>
            </a:r>
            <a:r>
              <a:rPr lang="de-DE" altLang="de-DE" sz="2400" dirty="0" smtClean="0"/>
              <a:t>3</a:t>
            </a:r>
            <a:r>
              <a:rPr lang="de-DE" altLang="de-DE" sz="2400" dirty="0"/>
              <a:t>. August 2013 </a:t>
            </a:r>
            <a:r>
              <a:rPr lang="de-DE" altLang="de-DE" sz="2400" dirty="0" smtClean="0"/>
              <a:t>zur ISS gebracht</a:t>
            </a:r>
            <a:r>
              <a:rPr lang="de-DE" altLang="de-DE" sz="2400" dirty="0"/>
              <a:t>. </a:t>
            </a:r>
            <a:r>
              <a:rPr lang="de-DE" altLang="de-DE" sz="2400" dirty="0" smtClean="0"/>
              <a:t>Derzeit ist die Inbetriebnahme in vollem Gange. Erste DATV Aussendungen wurden im März 2014 empfangen. </a:t>
            </a:r>
            <a:endParaRPr lang="de-DE" altLang="de-DE" sz="2400" dirty="0"/>
          </a:p>
        </p:txBody>
      </p:sp>
      <p:pic>
        <p:nvPicPr>
          <p:cNvPr id="5530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382" t="2953" r="6122" b="4094"/>
          <a:stretch/>
        </p:blipFill>
        <p:spPr bwMode="auto">
          <a:xfrm>
            <a:off x="5490478" y="5134707"/>
            <a:ext cx="3058299" cy="15593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descr="One of the Columbus Module  2.4 / 1.2 GHz Antennas"/>
          <p:cNvPicPr>
            <a:picLocks noChangeAspect="1" noChangeArrowheads="1"/>
          </p:cNvPicPr>
          <p:nvPr/>
        </p:nvPicPr>
        <p:blipFill rotWithShape="1">
          <a:blip r:embed="rId4">
            <a:extLst>
              <a:ext uri="{28A0092B-C50C-407E-A947-70E740481C1C}">
                <a14:useLocalDpi xmlns:a14="http://schemas.microsoft.com/office/drawing/2010/main" val="0"/>
              </a:ext>
            </a:extLst>
          </a:blip>
          <a:srcRect t="15128" b="6225"/>
          <a:stretch/>
        </p:blipFill>
        <p:spPr bwMode="auto">
          <a:xfrm>
            <a:off x="5891022" y="3645024"/>
            <a:ext cx="2281436" cy="13457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atellitenwelt.bplaced.net/forum_upload/140308_DATV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0478" y="764704"/>
            <a:ext cx="3133672" cy="273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44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31320"/>
            <a:ext cx="7848872" cy="46970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1" name="Text Box 2"/>
          <p:cNvSpPr txBox="1">
            <a:spLocks noChangeArrowheads="1"/>
          </p:cNvSpPr>
          <p:nvPr/>
        </p:nvSpPr>
        <p:spPr bwMode="auto">
          <a:xfrm>
            <a:off x="720725" y="144463"/>
            <a:ext cx="6191250" cy="760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algn="ctr" eaLnBrk="1" hangingPunct="1">
              <a:spcBef>
                <a:spcPct val="0"/>
              </a:spcBef>
            </a:pPr>
            <a:r>
              <a:rPr lang="de-DE" altLang="de-DE" sz="4400" dirty="0"/>
              <a:t>Alexander </a:t>
            </a:r>
            <a:r>
              <a:rPr lang="de-DE" altLang="de-DE" sz="4400" dirty="0" err="1"/>
              <a:t>Gerst</a:t>
            </a:r>
            <a:r>
              <a:rPr lang="de-DE" altLang="de-DE" sz="4400" dirty="0"/>
              <a:t>, ESA </a:t>
            </a:r>
          </a:p>
        </p:txBody>
      </p:sp>
      <p:sp>
        <p:nvSpPr>
          <p:cNvPr id="2" name="Textfeld 1"/>
          <p:cNvSpPr txBox="1"/>
          <p:nvPr/>
        </p:nvSpPr>
        <p:spPr>
          <a:xfrm>
            <a:off x="151530" y="6093295"/>
            <a:ext cx="9114418" cy="646331"/>
          </a:xfrm>
          <a:prstGeom prst="rect">
            <a:avLst/>
          </a:prstGeom>
          <a:noFill/>
        </p:spPr>
        <p:txBody>
          <a:bodyPr wrap="none" rtlCol="0">
            <a:spAutoFit/>
          </a:bodyPr>
          <a:lstStyle/>
          <a:p>
            <a:r>
              <a:rPr lang="de-DE" b="1" dirty="0" smtClean="0">
                <a:solidFill>
                  <a:schemeClr val="tx1"/>
                </a:solidFill>
              </a:rPr>
              <a:t>Ab Mai 2014 wird wieder ein deutscher Astronaut für 6 Monate in der ISS arbeiten.</a:t>
            </a:r>
          </a:p>
          <a:p>
            <a:r>
              <a:rPr lang="de-DE" b="1" dirty="0" smtClean="0">
                <a:solidFill>
                  <a:schemeClr val="tx1"/>
                </a:solidFill>
              </a:rPr>
              <a:t>Sein Großvater ist begeisterter Funkamateur und so hoffen wir auf viel Aktivität !</a:t>
            </a:r>
            <a:endParaRPr lang="de-DE" b="1" dirty="0">
              <a:solidFill>
                <a:schemeClr val="tx1"/>
              </a:solidFill>
            </a:endParaRPr>
          </a:p>
        </p:txBody>
      </p:sp>
    </p:spTree>
    <p:extLst>
      <p:ext uri="{BB962C8B-B14F-4D97-AF65-F5344CB8AC3E}">
        <p14:creationId xmlns:p14="http://schemas.microsoft.com/office/powerpoint/2010/main" val="204074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1" y="53975"/>
            <a:ext cx="7499176" cy="1433513"/>
          </a:xfrm>
        </p:spPr>
        <p:txBody>
          <a:bodyPr/>
          <a:lstStyle/>
          <a:p>
            <a:r>
              <a:rPr lang="de-DE" dirty="0" smtClean="0"/>
              <a:t>Wie geht es weiter ?</a:t>
            </a:r>
            <a:endParaRPr lang="de-DE" dirty="0"/>
          </a:p>
        </p:txBody>
      </p:sp>
      <p:sp>
        <p:nvSpPr>
          <p:cNvPr id="4" name="Inhaltsplatzhalter 3"/>
          <p:cNvSpPr>
            <a:spLocks noGrp="1"/>
          </p:cNvSpPr>
          <p:nvPr>
            <p:ph sz="half" idx="2"/>
          </p:nvPr>
        </p:nvSpPr>
        <p:spPr>
          <a:xfrm>
            <a:off x="215900" y="1556792"/>
            <a:ext cx="8748588" cy="5184576"/>
          </a:xfrm>
        </p:spPr>
        <p:txBody>
          <a:bodyPr/>
          <a:lstStyle/>
          <a:p>
            <a:pPr>
              <a:buFont typeface="Arial" pitchFamily="34" charset="0"/>
              <a:buChar char="•"/>
            </a:pPr>
            <a:r>
              <a:rPr lang="de-DE" sz="2200" dirty="0" smtClean="0"/>
              <a:t>Derzeit werden international recht viele kleine Satelliten (</a:t>
            </a:r>
            <a:r>
              <a:rPr lang="de-DE" sz="2200" dirty="0" err="1" smtClean="0"/>
              <a:t>Cubesats</a:t>
            </a:r>
            <a:r>
              <a:rPr lang="de-DE" sz="2200" dirty="0" smtClean="0"/>
              <a:t>) in LEO gebracht. Hier gibt es viele Startmöglichkeiten, denn solche Satelliten sind klein und als sekundäre Nutzlast leicht mitzunehmen.</a:t>
            </a:r>
          </a:p>
          <a:p>
            <a:pPr>
              <a:buFont typeface="Arial" pitchFamily="34" charset="0"/>
              <a:buChar char="•"/>
            </a:pPr>
            <a:r>
              <a:rPr lang="de-DE" sz="2200" dirty="0" smtClean="0"/>
              <a:t>Gerade auch Länder wie China oder Indien nutzen dies, um Knowhow in der Satellitentechnik aufzubauen.</a:t>
            </a:r>
          </a:p>
          <a:p>
            <a:pPr>
              <a:buFont typeface="Arial" pitchFamily="34" charset="0"/>
              <a:buChar char="•"/>
            </a:pPr>
            <a:r>
              <a:rPr lang="de-DE" sz="2200" dirty="0" smtClean="0"/>
              <a:t>Es gibt auch kleine Lineartransponder (um mehrere Sprachverbindungen parallel zu übertragen), die in einige der </a:t>
            </a:r>
            <a:r>
              <a:rPr lang="de-DE" sz="2200" dirty="0" err="1" smtClean="0"/>
              <a:t>Cubesats</a:t>
            </a:r>
            <a:r>
              <a:rPr lang="de-DE" sz="2200" dirty="0" smtClean="0"/>
              <a:t> integriert werden.</a:t>
            </a:r>
          </a:p>
        </p:txBody>
      </p:sp>
      <p:pic>
        <p:nvPicPr>
          <p:cNvPr id="6" name="Picture 3" descr="http://www.dd1us.de/images/amsat%20animate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40076" y="389685"/>
            <a:ext cx="666750" cy="666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http://www.dd1us.de/images/amsat%20nam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076" y="1056435"/>
            <a:ext cx="666750" cy="20002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data:image/jpeg;base64,/9j/4AAQSkZJRgABAQAAAQABAAD/2wCEAAkGBhISERUUEhMVExUTFiIZGBYXGRwaHRkdJyAaIBwaHiIYHCYgHSAmJB4cIi8gIycpODI4Fyo1NTErOCksLSkBCQoKDgwOGg8PGTUlHyQqMTUyKy4sKSk1NTE0KSk0KTQsLC8vKSkvMSwpLCkpLCw0LC41LDQpLC8sLDUvLC8pL//AABEIAFMAeAMBIgACEQEDEQH/xAAcAAACAgMBAQAAAAAAAAAAAAAABQYHAwQIAgH/xAA9EAACAQMCBAMFBAkCBwAAAAABAgMABBEhMQUGEkEiUWEHE3GBkTJSofAIFCNCQ3KxwdEz8Rg0VIKSotP/xAAaAQABBQEAAAAAAAAAAAAAAAAAAQIDBAUG/8QALhEAAgIBAgUCBAYDAAAAAAAAAQIAAxEEIRITMUFRBZEiYYGhIzKxwdHxFOHw/9oADAMBAAIRAxEAPwC8aKKKIQopVzBzRa2UfXcyrGCD0gnxNjGQqjVtxsO4zVOc2e32aTqjsYxCuSBM3icjTBCkAId9+rcbYqzRpbLj8A28xCwEvO6ukjQvI6oi6lmIUD4k6Co1xL2ocLg6uq7jYqM4jPvCfh0ZB+tc03/Fru+kHvpZbh8+EMS2M4zgbLsM4xtTOz5MOhmfB+4mp+u30BrSHpiIPxG9pE1uJcN57fuHIQES4lGM5VFXHp42B/DvWD/iGsf+nufpH/8ASqtk4FbpoU/8nwf6itWXgsRGiMPVGzj+oqUaLTeDG80y47P2/cOdsOlxEMZ6mRWB9PAxP4dqf8N9qnC5gvTdIhYkASZj1Hn1AAfM1zTccII/026/TGG+nf5GmPKPK0t8ZI08KoAxY7K2wHz1z8PSks0GnC8WSBHByZ1ba3SSIHjZXRtQykMD8CNDWWuRDPc8OuWEMxR0JX3kZwGH9x6Hyqe8re3y5iIW9QXCffTCyDQD+Vtjvj7W+mKq2emOBxVnI9o4OJf1FJ+WubbW/jL2socKcMNmXO3UDqM64PofI04rLZSpwRvJIUUUUkIVD/aH7RYuGRYI655FJij7aYGXwchdfn0kD0ecz8fSytZbiTURrkLnHU37q513OBsfga5O45xqW7uJJ5jl5Gyd8DyUZJIUDQDOwrR0Oj57cTflEYzYnrjvH7i8lM1zIZHOmTsBqekAaAanQedatnZvK6xoMsxwB+e1YKsDkfl9og00gGXACag+E6k6eeg+tdG7CpdpXZsDMzR2kHD4MsdSPE37zt90en+5pJ+tTXKs/X7qIZwsf2jjsT2+f0r3LMbq5Mh+xG3TGDtpuxH51Ir7NwxeomNjEx0JX7J8+obfnasm7UpW3LLYY9+oEjAxuesx8Y5chitTIpy3hwSSTqRnvg/SmJ5Xt1C6yQsQOl0YkHTOx7/MVocXe8Fo3W0TxOVJYDDaE9PljU1nuku2CiWSOMBcr0LknbQeu3epbg7VZD4+ef8AvaIrFcZYGanGoTEw94yMGGetNwexZfI/nNPOT+Jyw29xP14iC9IGAPeSnue5wO/rWhYWSxTqoj62Ygu0niLDQnQ6YqV80cO99AIojHGVPWsS4UN56D65rIu19XFXU52PU9M/wJeqpa1XasdJXdwgkBDHUnOfI+dLr7hMkSqzjAf7OtMPclSQwII3B7U54bwiO9RkbKvGhZZM6KBuCPI10nM4QD2mbU5DcJkX4Txme1k95byvE+3UhxkeR7Eehror2Ze02PiMYilIS6QeJdhIB++v917fDbm66tWjYqwwR9D6jzFe+G8RkglSWJul42DKfIg5HxHp3pmq0qahfn5lxWxOy6KScm8xrfWcVwNC64cDTDjRgNTpnONTRXKMpUkGWJXP6Q/GSsVtbKy4kZpHAPi8PSEyAfsks+43j02NVNacmX0sYljtZnjYZDKpII8x9KsD9IiyYXdtKcdDwlBrrlXJbT4SLWEcyW9nacJlkSaSSOFmQRyhEyJG0cYJNdBp3arTpyxknP7yFtzvK8tuXbqSJ5UglaOPIZwpIGN8/DvUjsedFhsUQeKZcqB2A7Mfrt3xUg5Ea5lkNzIV9xL7/DrKOm0LdRdmQ6a5GAaq1hg6HPrVxG5zFW7eJGygjeSuw41CEVnkBlOS/V1bk5OcDXbSs0PEbNyWlmxn9wBsfEkDWtG1v1/V4wEXqGmeldwe+Rrv+NP7e6jU4eJRnbKJjbtp+BrMsTTi8lh8R+crWnYjBmlzJx+2ktmjik6mJXChSNj6jSsl/wAw2zogWYAjGcqw7Y+721r1zR7o2r9CICCuCFA7juBTfhF3Zxyft0iCCLQFFOW8PpvUmrtSvTlipPyH0iUIjcI6b94u4decMSQSPdFiuq/s30btnI1Ap5YXdtMIbmVQznKLIFYqpBJ2AyM+Z+FaXGeYrOTwW9vH8fdKD8Ns59K3uAn3EZR8iUksU6SAPRdNflXOMi2jm4IYY2bHTfsAJr1WLXlF6Hx57TU5n4PFcMxgOZlXJIUhXHlkjGRS7gJMVjdPjDMyxZO/qP6/SplDdqCI9erH4961eYLOJoG6290oPWWA77ZPnV/Tao0jhsPwZH0/1IbqRbug+L9ZXE8gYYYAjyNLZOE9R/Z76+E/XQ/AU+uuEOB1oVmj+/GerHxG4+datiSHJG6o5/8ARq6RdQli8dbZmYi2VMEYYlgfo78cPVc2pzggTLoMDZHyd9cpj+U7Z1KXfo+yk382QP8AljrjH8SOiuf9RGLzNNOknXtv5ZNzYe9RcyWrF9ASShGHAx8FY6H/AE+1c4E12jLEGBVgGDDBBGQR3BB3Fc2e0/2Yvw5zLCC9q50O5jJ2RvTybvsdd7vpmpAHKb6RrjvEXLPK4uoZ5XuVt47fp6yys2eokDRNe1L+M8MjicCGcXK4BLqjoAfLDjNSTkDmSK2gu43uWtZJuj3cixmTHSWLaD44rdtOareK7eea7e9DRKmDD0ZPV4ThtP2eOseZ086vmy1bG2yOw9u+P3jdsSHcOZk0ZWVSdG6T4WGx2+RH+Kkk95NcECKDxY8cjghSe5VcA/1rPJzzHHHDChMwwVlkYvjHvi/UEOhYjB6jqM4pzD7R7Yylg5jGZxhxI/28e7cMD1KpAwUXGDrVPUVm08fL3HT+onCJDuL2U4ibrlZunGUCYAGRjOx79x2rxKso0MnUOwkTQ7bEa1L7fnOz93cRtLJmUtgIJCWygUdLNqddOmQH41j5j43FPaxiNZHkBTRw0aDC4JYMenI0A6CM96Ee7AVl7+MRpXaR3hd4lvIHmHSQD4PtZ7ZUj+/1rd4lzlcSxhOhV6joFLZA0xk6Ef4pO8TFgXPvGH2VAwi/Lv8AnOa0ZrkBsdWrHDyDXA7gefqe+1S/4tbHON/t9IqnAwI+4xzJPF0GOTDkatocjA860xzjcSqUm6JUA6iGXGcbZ6cUvMVuzeO4fGO0ROPTVq8PDbgELM/pmPGfT7VPGkp4OFlyfOJIHYHIMksnP8JjAW19y4x44mC4+Hh/A5rxf81WkqMRCyTMhUNpjUYJbp9M9qiV1GinwP1jG/T0/LB/OtS72ZchNxG5BkR/1VD+0dcAZxkJkkb7HpyRkbZBplmi01X424x4JH27xwtYrwdpavsI5cMFi87DxXT5BB/hrkJptuXP/cM7UVZMcYUAKAABgAaADyFFYF1htcue8cBgT1WG8s0lRo5FDo4wysMgjuDWaioukWUBzx7Dp4WaWxBni1b3X8RPQa/tPlrpsTqYDwzlmaZpU0jaFSWV/CxYZ8AU+ItodMaY1rr2kvHeTbO8IaeEM67SKSjjb95CG7eda1XqbqvC/vIygnLfFeVrq2z72FgFOCwGV3xuNME7edKq6E4p7NL2M9VrcpcgEEJdL4hjp6R1poe51UYqIS8k3shLXXDJSigkCN42IyxZtFcMTjQYydNAc1oVa8MN8e+PsYwrKy4ddCOVXIJCntvsRTOfj6HaNj/M3+Bn8a37flBoxK17b3cMfUoSQwyKBlsHPWuBp2NfLjg/DhgrPOc7qE20Hcr55/I1stZWx6ExvDEFzxN3GNFX7q6D59z861an9pyVAYw6QX9wH1DpbylcZbGCEwf3c6nvTvg/s+mODFwtxlT0vcSCPHqVJLgnUY6BuPjTDq60Gw/QReGVhacHnlYLHE7FhkaHUeedsab1I7fk+GFQ17KUJ/hoR1fhkn1x51aPA/ZZfBY47i7SOJY+kiAEyHbw9cgIAGNwO22tTXgXI1naEPHEGlAwZpPHIfUsdvlgDsANKo3eojoD7fzHhJWvBvY9+tPG88H6pbx7J/GmGc4fB8HxJLa9u1w2HD4oIxHCixougVQAB8hWxRWRbe9v5j0kgGIUUUVBFhRRRRCFFFFEIUUUUQnzFGKKKIQxX2iiiEKKKKIQoooohCiiiiE//9k="/>
          <p:cNvSpPr>
            <a:spLocks noChangeAspect="1" noChangeArrowheads="1"/>
          </p:cNvSpPr>
          <p:nvPr/>
        </p:nvSpPr>
        <p:spPr bwMode="auto">
          <a:xfrm>
            <a:off x="63500" y="-373063"/>
            <a:ext cx="1143000" cy="790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AutoShape 6" descr="data:image/jpeg;base64,/9j/4AAQSkZJRgABAQAAAQABAAD/2wCEAAkGBhISERUUEhMVExUTFiIZGBYXGRwaHRkdJyAaIBwaHiIYHCYgHSAmJB4cIi8gIycpODI4Fyo1NTErOCksLSkBCQoKDgwOGg8PGTUlHyQqMTUyKy4sKSk1NTE0KSk0KTQsLC8vKSkvMSwpLCkpLCw0LC41LDQpLC8sLDUvLC8pL//AABEIAFMAeAMBIgACEQEDEQH/xAAcAAACAgMBAQAAAAAAAAAAAAAABQYHAwQIAgH/xAA9EAACAQMCBAMFBAkCBwAAAAABAgMABBEhMQUGEkEiUWEHE3GBkTJSofAIFCNCQ3KxwdEz8Rg0VIKSotP/xAAaAQABBQEAAAAAAAAAAAAAAAAAAQIDBAUG/8QALhEAAgIBAgUCBAYDAAAAAAAAAQIAAxEEIRITMUFRBZEiYYGhIzKxwdHxFOHw/9oADAMBAAIRAxEAPwC8aKKKIQopVzBzRa2UfXcyrGCD0gnxNjGQqjVtxsO4zVOc2e32aTqjsYxCuSBM3icjTBCkAId9+rcbYqzRpbLj8A28xCwEvO6ukjQvI6oi6lmIUD4k6Co1xL2ocLg6uq7jYqM4jPvCfh0ZB+tc03/Fru+kHvpZbh8+EMS2M4zgbLsM4xtTOz5MOhmfB+4mp+u30BrSHpiIPxG9pE1uJcN57fuHIQES4lGM5VFXHp42B/DvWD/iGsf+nufpH/8ASqtk4FbpoU/8nwf6itWXgsRGiMPVGzj+oqUaLTeDG80y47P2/cOdsOlxEMZ6mRWB9PAxP4dqf8N9qnC5gvTdIhYkASZj1Hn1AAfM1zTccII/026/TGG+nf5GmPKPK0t8ZI08KoAxY7K2wHz1z8PSks0GnC8WSBHByZ1ba3SSIHjZXRtQykMD8CNDWWuRDPc8OuWEMxR0JX3kZwGH9x6Hyqe8re3y5iIW9QXCffTCyDQD+Vtjvj7W+mKq2emOBxVnI9o4OJf1FJ+WubbW/jL2socKcMNmXO3UDqM64PofI04rLZSpwRvJIUUUUkIVD/aH7RYuGRYI655FJij7aYGXwchdfn0kD0ecz8fSytZbiTURrkLnHU37q513OBsfga5O45xqW7uJJ5jl5Gyd8DyUZJIUDQDOwrR0Oj57cTflEYzYnrjvH7i8lM1zIZHOmTsBqekAaAanQedatnZvK6xoMsxwB+e1YKsDkfl9og00gGXACag+E6k6eeg+tdG7CpdpXZsDMzR2kHD4MsdSPE37zt90en+5pJ+tTXKs/X7qIZwsf2jjsT2+f0r3LMbq5Mh+xG3TGDtpuxH51Ir7NwxeomNjEx0JX7J8+obfnasm7UpW3LLYY9+oEjAxuesx8Y5chitTIpy3hwSSTqRnvg/SmJ5Xt1C6yQsQOl0YkHTOx7/MVocXe8Fo3W0TxOVJYDDaE9PljU1nuku2CiWSOMBcr0LknbQeu3epbg7VZD4+ef8AvaIrFcZYGanGoTEw94yMGGetNwexZfI/nNPOT+Jyw29xP14iC9IGAPeSnue5wO/rWhYWSxTqoj62Ygu0niLDQnQ6YqV80cO99AIojHGVPWsS4UN56D65rIu19XFXU52PU9M/wJeqpa1XasdJXdwgkBDHUnOfI+dLr7hMkSqzjAf7OtMPclSQwII3B7U54bwiO9RkbKvGhZZM6KBuCPI10nM4QD2mbU5DcJkX4Txme1k95byvE+3UhxkeR7Eehror2Ze02PiMYilIS6QeJdhIB++v917fDbm66tWjYqwwR9D6jzFe+G8RkglSWJul42DKfIg5HxHp3pmq0qahfn5lxWxOy6KScm8xrfWcVwNC64cDTDjRgNTpnONTRXKMpUkGWJXP6Q/GSsVtbKy4kZpHAPi8PSEyAfsks+43j02NVNacmX0sYljtZnjYZDKpII8x9KsD9IiyYXdtKcdDwlBrrlXJbT4SLWEcyW9nacJlkSaSSOFmQRyhEyJG0cYJNdBp3arTpyxknP7yFtzvK8tuXbqSJ5UglaOPIZwpIGN8/DvUjsedFhsUQeKZcqB2A7Mfrt3xUg5Ea5lkNzIV9xL7/DrKOm0LdRdmQ6a5GAaq1hg6HPrVxG5zFW7eJGygjeSuw41CEVnkBlOS/V1bk5OcDXbSs0PEbNyWlmxn9wBsfEkDWtG1v1/V4wEXqGmeldwe+Rrv+NP7e6jU4eJRnbKJjbtp+BrMsTTi8lh8R+crWnYjBmlzJx+2ktmjik6mJXChSNj6jSsl/wAw2zogWYAjGcqw7Y+721r1zR7o2r9CICCuCFA7juBTfhF3Zxyft0iCCLQFFOW8PpvUmrtSvTlipPyH0iUIjcI6b94u4decMSQSPdFiuq/s30btnI1Ap5YXdtMIbmVQznKLIFYqpBJ2AyM+Z+FaXGeYrOTwW9vH8fdKD8Ns59K3uAn3EZR8iUksU6SAPRdNflXOMi2jm4IYY2bHTfsAJr1WLXlF6Hx57TU5n4PFcMxgOZlXJIUhXHlkjGRS7gJMVjdPjDMyxZO/qP6/SplDdqCI9erH4961eYLOJoG6290oPWWA77ZPnV/Tao0jhsPwZH0/1IbqRbug+L9ZXE8gYYYAjyNLZOE9R/Z76+E/XQ/AU+uuEOB1oVmj+/GerHxG4+datiSHJG6o5/8ARq6RdQli8dbZmYi2VMEYYlgfo78cPVc2pzggTLoMDZHyd9cpj+U7Z1KXfo+yk382QP8AljrjH8SOiuf9RGLzNNOknXtv5ZNzYe9RcyWrF9ASShGHAx8FY6H/AE+1c4E12jLEGBVgGDDBBGQR3BB3Fc2e0/2Yvw5zLCC9q50O5jJ2RvTybvsdd7vpmpAHKb6RrjvEXLPK4uoZ5XuVt47fp6yys2eokDRNe1L+M8MjicCGcXK4BLqjoAfLDjNSTkDmSK2gu43uWtZJuj3cixmTHSWLaD44rdtOareK7eea7e9DRKmDD0ZPV4ThtP2eOseZ086vmy1bG2yOw9u+P3jdsSHcOZk0ZWVSdG6T4WGx2+RH+Kkk95NcECKDxY8cjghSe5VcA/1rPJzzHHHDChMwwVlkYvjHvi/UEOhYjB6jqM4pzD7R7Yylg5jGZxhxI/28e7cMD1KpAwUXGDrVPUVm08fL3HT+onCJDuL2U4ibrlZunGUCYAGRjOx79x2rxKso0MnUOwkTQ7bEa1L7fnOz93cRtLJmUtgIJCWygUdLNqddOmQH41j5j43FPaxiNZHkBTRw0aDC4JYMenI0A6CM96Ee7AVl7+MRpXaR3hd4lvIHmHSQD4PtZ7ZUj+/1rd4lzlcSxhOhV6joFLZA0xk6Ef4pO8TFgXPvGH2VAwi/Lv8AnOa0ZrkBsdWrHDyDXA7gefqe+1S/4tbHON/t9IqnAwI+4xzJPF0GOTDkatocjA860xzjcSqUm6JUA6iGXGcbZ6cUvMVuzeO4fGO0ROPTVq8PDbgELM/pmPGfT7VPGkp4OFlyfOJIHYHIMksnP8JjAW19y4x44mC4+Hh/A5rxf81WkqMRCyTMhUNpjUYJbp9M9qiV1GinwP1jG/T0/LB/OtS72ZchNxG5BkR/1VD+0dcAZxkJkkb7HpyRkbZBplmi01X424x4JH27xwtYrwdpavsI5cMFi87DxXT5BB/hrkJptuXP/cM7UVZMcYUAKAABgAaADyFFYF1htcue8cBgT1WG8s0lRo5FDo4wysMgjuDWaioukWUBzx7Dp4WaWxBni1b3X8RPQa/tPlrpsTqYDwzlmaZpU0jaFSWV/CxYZ8AU+ItodMaY1rr2kvHeTbO8IaeEM67SKSjjb95CG7eda1XqbqvC/vIygnLfFeVrq2z72FgFOCwGV3xuNME7edKq6E4p7NL2M9VrcpcgEEJdL4hjp6R1poe51UYqIS8k3shLXXDJSigkCN42IyxZtFcMTjQYydNAc1oVa8MN8e+PsYwrKy4ddCOVXIJCntvsRTOfj6HaNj/M3+Bn8a37flBoxK17b3cMfUoSQwyKBlsHPWuBp2NfLjg/DhgrPOc7qE20Hcr55/I1stZWx6ExvDEFzxN3GNFX7q6D59z861an9pyVAYw6QX9wH1DpbylcZbGCEwf3c6nvTvg/s+mODFwtxlT0vcSCPHqVJLgnUY6BuPjTDq60Gw/QReGVhacHnlYLHE7FhkaHUeedsab1I7fk+GFQ17KUJ/hoR1fhkn1x51aPA/ZZfBY47i7SOJY+kiAEyHbw9cgIAGNwO22tTXgXI1naEPHEGlAwZpPHIfUsdvlgDsANKo3eojoD7fzHhJWvBvY9+tPG88H6pbx7J/GmGc4fB8HxJLa9u1w2HD4oIxHCixougVQAB8hWxRWRbe9v5j0kgGIUUUVBFhRRRRCFFFFEIUUUUQnzFGKKKIQxX2iiiEKKKKIQoooohCiiiiE//9k="/>
          <p:cNvSpPr>
            <a:spLocks noChangeAspect="1" noChangeArrowheads="1"/>
          </p:cNvSpPr>
          <p:nvPr/>
        </p:nvSpPr>
        <p:spPr bwMode="auto">
          <a:xfrm>
            <a:off x="215900" y="-220663"/>
            <a:ext cx="1143000" cy="790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3" name="Picture 2" descr="http://t0.gstatic.com/images?q=tbn:ANd9GcSS8aZr71S_oHH9C0gDCZCZFj6VOiwJiHJYD_AGkzxJWNxkFyL8iA"/>
          <p:cNvPicPr>
            <a:picLocks noChangeAspect="1" noChangeArrowheads="1"/>
          </p:cNvPicPr>
          <p:nvPr/>
        </p:nvPicPr>
        <p:blipFill rotWithShape="1">
          <a:blip r:embed="rId4">
            <a:extLst>
              <a:ext uri="{28A0092B-C50C-407E-A947-70E740481C1C}">
                <a14:useLocalDpi xmlns:a14="http://schemas.microsoft.com/office/drawing/2010/main" val="0"/>
              </a:ext>
            </a:extLst>
          </a:blip>
          <a:srcRect t="10489"/>
          <a:stretch/>
        </p:blipFill>
        <p:spPr bwMode="auto">
          <a:xfrm>
            <a:off x="6263935" y="4928799"/>
            <a:ext cx="1904114" cy="17427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3.gstatic.com/images?q=tbn:ANd9GcRUZRV-VFh8DKPA2hW-e7ekmYF-22YBZs2fcUoB5mKkQ8xPUAHB"/>
          <p:cNvPicPr>
            <a:picLocks noChangeAspect="1" noChangeArrowheads="1"/>
          </p:cNvPicPr>
          <p:nvPr/>
        </p:nvPicPr>
        <p:blipFill rotWithShape="1">
          <a:blip r:embed="rId5">
            <a:extLst>
              <a:ext uri="{28A0092B-C50C-407E-A947-70E740481C1C}">
                <a14:useLocalDpi xmlns:a14="http://schemas.microsoft.com/office/drawing/2010/main" val="0"/>
              </a:ext>
            </a:extLst>
          </a:blip>
          <a:srcRect t="8500"/>
          <a:stretch/>
        </p:blipFill>
        <p:spPr bwMode="auto">
          <a:xfrm>
            <a:off x="635000" y="4913576"/>
            <a:ext cx="228600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359" t="1517" b="18392"/>
          <a:stretch/>
        </p:blipFill>
        <p:spPr bwMode="auto">
          <a:xfrm>
            <a:off x="3275856" y="4928799"/>
            <a:ext cx="2618558" cy="17278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6968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1" y="53975"/>
            <a:ext cx="7499176" cy="1433513"/>
          </a:xfrm>
        </p:spPr>
        <p:txBody>
          <a:bodyPr/>
          <a:lstStyle/>
          <a:p>
            <a:r>
              <a:rPr lang="de-DE" dirty="0" smtClean="0"/>
              <a:t>Wie geht es in DL weiter ?</a:t>
            </a:r>
            <a:endParaRPr lang="de-DE" dirty="0"/>
          </a:p>
        </p:txBody>
      </p:sp>
      <p:sp>
        <p:nvSpPr>
          <p:cNvPr id="4" name="Inhaltsplatzhalter 3"/>
          <p:cNvSpPr>
            <a:spLocks noGrp="1"/>
          </p:cNvSpPr>
          <p:nvPr>
            <p:ph sz="half" idx="2"/>
          </p:nvPr>
        </p:nvSpPr>
        <p:spPr>
          <a:xfrm>
            <a:off x="667836" y="6487725"/>
            <a:ext cx="2311923" cy="360040"/>
          </a:xfrm>
        </p:spPr>
        <p:txBody>
          <a:bodyPr/>
          <a:lstStyle/>
          <a:p>
            <a:r>
              <a:rPr lang="de-DE" sz="1600" dirty="0" smtClean="0"/>
              <a:t>http</a:t>
            </a:r>
            <a:r>
              <a:rPr lang="de-DE" sz="1600" dirty="0"/>
              <a:t>://www.amsat-dl.de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461" y="1441956"/>
            <a:ext cx="5544616" cy="3923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http://www.dd1us.de/images/amsat%20animat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40076" y="389685"/>
            <a:ext cx="666750" cy="666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http://www.dd1us.de/images/amsat%20nam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076" y="1056435"/>
            <a:ext cx="666750" cy="20002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data:image/jpeg;base64,/9j/4AAQSkZJRgABAQAAAQABAAD/2wCEAAkGBhISERUUEhMVExUTFiIZGBYXGRwaHRkdJyAaIBwaHiIYHCYgHSAmJB4cIi8gIycpODI4Fyo1NTErOCksLSkBCQoKDgwOGg8PGTUlHyQqMTUyKy4sKSk1NTE0KSk0KTQsLC8vKSkvMSwpLCkpLCw0LC41LDQpLC8sLDUvLC8pL//AABEIAFMAeAMBIgACEQEDEQH/xAAcAAACAgMBAQAAAAAAAAAAAAAABQYHAwQIAgH/xAA9EAACAQMCBAMFBAkCBwAAAAABAgMABBEhMQUGEkEiUWEHE3GBkTJSofAIFCNCQ3KxwdEz8Rg0VIKSotP/xAAaAQABBQEAAAAAAAAAAAAAAAAAAQIDBAUG/8QALhEAAgIBAgUCBAYDAAAAAAAAAQIAAxEEIRITMUFRBZEiYYGhIzKxwdHxFOHw/9oADAMBAAIRAxEAPwC8aKKKIQopVzBzRa2UfXcyrGCD0gnxNjGQqjVtxsO4zVOc2e32aTqjsYxCuSBM3icjTBCkAId9+rcbYqzRpbLj8A28xCwEvO6ukjQvI6oi6lmIUD4k6Co1xL2ocLg6uq7jYqM4jPvCfh0ZB+tc03/Fru+kHvpZbh8+EMS2M4zgbLsM4xtTOz5MOhmfB+4mp+u30BrSHpiIPxG9pE1uJcN57fuHIQES4lGM5VFXHp42B/DvWD/iGsf+nufpH/8ASqtk4FbpoU/8nwf6itWXgsRGiMPVGzj+oqUaLTeDG80y47P2/cOdsOlxEMZ6mRWB9PAxP4dqf8N9qnC5gvTdIhYkASZj1Hn1AAfM1zTccII/026/TGG+nf5GmPKPK0t8ZI08KoAxY7K2wHz1z8PSks0GnC8WSBHByZ1ba3SSIHjZXRtQykMD8CNDWWuRDPc8OuWEMxR0JX3kZwGH9x6Hyqe8re3y5iIW9QXCffTCyDQD+Vtjvj7W+mKq2emOBxVnI9o4OJf1FJ+WubbW/jL2socKcMNmXO3UDqM64PofI04rLZSpwRvJIUUUUkIVD/aH7RYuGRYI655FJij7aYGXwchdfn0kD0ecz8fSytZbiTURrkLnHU37q513OBsfga5O45xqW7uJJ5jl5Gyd8DyUZJIUDQDOwrR0Oj57cTflEYzYnrjvH7i8lM1zIZHOmTsBqekAaAanQedatnZvK6xoMsxwB+e1YKsDkfl9og00gGXACag+E6k6eeg+tdG7CpdpXZsDMzR2kHD4MsdSPE37zt90en+5pJ+tTXKs/X7qIZwsf2jjsT2+f0r3LMbq5Mh+xG3TGDtpuxH51Ir7NwxeomNjEx0JX7J8+obfnasm7UpW3LLYY9+oEjAxuesx8Y5chitTIpy3hwSSTqRnvg/SmJ5Xt1C6yQsQOl0YkHTOx7/MVocXe8Fo3W0TxOVJYDDaE9PljU1nuku2CiWSOMBcr0LknbQeu3epbg7VZD4+ef8AvaIrFcZYGanGoTEw94yMGGetNwexZfI/nNPOT+Jyw29xP14iC9IGAPeSnue5wO/rWhYWSxTqoj62Ygu0niLDQnQ6YqV80cO99AIojHGVPWsS4UN56D65rIu19XFXU52PU9M/wJeqpa1XasdJXdwgkBDHUnOfI+dLr7hMkSqzjAf7OtMPclSQwII3B7U54bwiO9RkbKvGhZZM6KBuCPI10nM4QD2mbU5DcJkX4Txme1k95byvE+3UhxkeR7Eehror2Ze02PiMYilIS6QeJdhIB++v917fDbm66tWjYqwwR9D6jzFe+G8RkglSWJul42DKfIg5HxHp3pmq0qahfn5lxWxOy6KScm8xrfWcVwNC64cDTDjRgNTpnONTRXKMpUkGWJXP6Q/GSsVtbKy4kZpHAPi8PSEyAfsks+43j02NVNacmX0sYljtZnjYZDKpII8x9KsD9IiyYXdtKcdDwlBrrlXJbT4SLWEcyW9nacJlkSaSSOFmQRyhEyJG0cYJNdBp3arTpyxknP7yFtzvK8tuXbqSJ5UglaOPIZwpIGN8/DvUjsedFhsUQeKZcqB2A7Mfrt3xUg5Ea5lkNzIV9xL7/DrKOm0LdRdmQ6a5GAaq1hg6HPrVxG5zFW7eJGygjeSuw41CEVnkBlOS/V1bk5OcDXbSs0PEbNyWlmxn9wBsfEkDWtG1v1/V4wEXqGmeldwe+Rrv+NP7e6jU4eJRnbKJjbtp+BrMsTTi8lh8R+crWnYjBmlzJx+2ktmjik6mJXChSNj6jSsl/wAw2zogWYAjGcqw7Y+721r1zR7o2r9CICCuCFA7juBTfhF3Zxyft0iCCLQFFOW8PpvUmrtSvTlipPyH0iUIjcI6b94u4decMSQSPdFiuq/s30btnI1Ap5YXdtMIbmVQznKLIFYqpBJ2AyM+Z+FaXGeYrOTwW9vH8fdKD8Ns59K3uAn3EZR8iUksU6SAPRdNflXOMi2jm4IYY2bHTfsAJr1WLXlF6Hx57TU5n4PFcMxgOZlXJIUhXHlkjGRS7gJMVjdPjDMyxZO/qP6/SplDdqCI9erH4961eYLOJoG6290oPWWA77ZPnV/Tao0jhsPwZH0/1IbqRbug+L9ZXE8gYYYAjyNLZOE9R/Z76+E/XQ/AU+uuEOB1oVmj+/GerHxG4+datiSHJG6o5/8ARq6RdQli8dbZmYi2VMEYYlgfo78cPVc2pzggTLoMDZHyd9cpj+U7Z1KXfo+yk382QP8AljrjH8SOiuf9RGLzNNOknXtv5ZNzYe9RcyWrF9ASShGHAx8FY6H/AE+1c4E12jLEGBVgGDDBBGQR3BB3Fc2e0/2Yvw5zLCC9q50O5jJ2RvTybvsdd7vpmpAHKb6RrjvEXLPK4uoZ5XuVt47fp6yys2eokDRNe1L+M8MjicCGcXK4BLqjoAfLDjNSTkDmSK2gu43uWtZJuj3cixmTHSWLaD44rdtOareK7eea7e9DRKmDD0ZPV4ThtP2eOseZ086vmy1bG2yOw9u+P3jdsSHcOZk0ZWVSdG6T4WGx2+RH+Kkk95NcECKDxY8cjghSe5VcA/1rPJzzHHHDChMwwVlkYvjHvi/UEOhYjB6jqM4pzD7R7Yylg5jGZxhxI/28e7cMD1KpAwUXGDrVPUVm08fL3HT+onCJDuL2U4ibrlZunGUCYAGRjOx79x2rxKso0MnUOwkTQ7bEa1L7fnOz93cRtLJmUtgIJCWygUdLNqddOmQH41j5j43FPaxiNZHkBTRw0aDC4JYMenI0A6CM96Ee7AVl7+MRpXaR3hd4lvIHmHSQD4PtZ7ZUj+/1rd4lzlcSxhOhV6joFLZA0xk6Ef4pO8TFgXPvGH2VAwi/Lv8AnOa0ZrkBsdWrHDyDXA7gefqe+1S/4tbHON/t9IqnAwI+4xzJPF0GOTDkatocjA860xzjcSqUm6JUA6iGXGcbZ6cUvMVuzeO4fGO0ROPTVq8PDbgELM/pmPGfT7VPGkp4OFlyfOJIHYHIMksnP8JjAW19y4x44mC4+Hh/A5rxf81WkqMRCyTMhUNpjUYJbp9M9qiV1GinwP1jG/T0/LB/OtS72ZchNxG5BkR/1VD+0dcAZxkJkkb7HpyRkbZBplmi01X424x4JH27xwtYrwdpavsI5cMFi87DxXT5BB/hrkJptuXP/cM7UVZMcYUAKAABgAaADyFFYF1htcue8cBgT1WG8s0lRo5FDo4wysMgjuDWaioukWUBzx7Dp4WaWxBni1b3X8RPQa/tPlrpsTqYDwzlmaZpU0jaFSWV/CxYZ8AU+ItodMaY1rr2kvHeTbO8IaeEM67SKSjjb95CG7eda1XqbqvC/vIygnLfFeVrq2z72FgFOCwGV3xuNME7edKq6E4p7NL2M9VrcpcgEEJdL4hjp6R1poe51UYqIS8k3shLXXDJSigkCN42IyxZtFcMTjQYydNAc1oVa8MN8e+PsYwrKy4ddCOVXIJCntvsRTOfj6HaNj/M3+Bn8a37flBoxK17b3cMfUoSQwyKBlsHPWuBp2NfLjg/DhgrPOc7qE20Hcr55/I1stZWx6ExvDEFzxN3GNFX7q6D59z861an9pyVAYw6QX9wH1DpbylcZbGCEwf3c6nvTvg/s+mODFwtxlT0vcSCPHqVJLgnUY6BuPjTDq60Gw/QReGVhacHnlYLHE7FhkaHUeedsab1I7fk+GFQ17KUJ/hoR1fhkn1x51aPA/ZZfBY47i7SOJY+kiAEyHbw9cgIAGNwO22tTXgXI1naEPHEGlAwZpPHIfUsdvlgDsANKo3eojoD7fzHhJWvBvY9+tPG88H6pbx7J/GmGc4fB8HxJLa9u1w2HD4oIxHCixougVQAB8hWxRWRbe9v5j0kgGIUUUVBFhRRRRCFFFFEIUUUUQnzFGKKKIQxX2iiiEKKKKIQoooohCiiiiE//9k="/>
          <p:cNvSpPr>
            <a:spLocks noChangeAspect="1" noChangeArrowheads="1"/>
          </p:cNvSpPr>
          <p:nvPr/>
        </p:nvSpPr>
        <p:spPr bwMode="auto">
          <a:xfrm>
            <a:off x="63500" y="-373063"/>
            <a:ext cx="1143000" cy="790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AutoShape 6" descr="data:image/jpeg;base64,/9j/4AAQSkZJRgABAQAAAQABAAD/2wCEAAkGBhISERUUEhMVExUTFiIZGBYXGRwaHRkdJyAaIBwaHiIYHCYgHSAmJB4cIi8gIycpODI4Fyo1NTErOCksLSkBCQoKDgwOGg8PGTUlHyQqMTUyKy4sKSk1NTE0KSk0KTQsLC8vKSkvMSwpLCkpLCw0LC41LDQpLC8sLDUvLC8pL//AABEIAFMAeAMBIgACEQEDEQH/xAAcAAACAgMBAQAAAAAAAAAAAAAABQYHAwQIAgH/xAA9EAACAQMCBAMFBAkCBwAAAAABAgMABBEhMQUGEkEiUWEHE3GBkTJSofAIFCNCQ3KxwdEz8Rg0VIKSotP/xAAaAQABBQEAAAAAAAAAAAAAAAAAAQIDBAUG/8QALhEAAgIBAgUCBAYDAAAAAAAAAQIAAxEEIRITMUFRBZEiYYGhIzKxwdHxFOHw/9oADAMBAAIRAxEAPwC8aKKKIQopVzBzRa2UfXcyrGCD0gnxNjGQqjVtxsO4zVOc2e32aTqjsYxCuSBM3icjTBCkAId9+rcbYqzRpbLj8A28xCwEvO6ukjQvI6oi6lmIUD4k6Co1xL2ocLg6uq7jYqM4jPvCfh0ZB+tc03/Fru+kHvpZbh8+EMS2M4zgbLsM4xtTOz5MOhmfB+4mp+u30BrSHpiIPxG9pE1uJcN57fuHIQES4lGM5VFXHp42B/DvWD/iGsf+nufpH/8ASqtk4FbpoU/8nwf6itWXgsRGiMPVGzj+oqUaLTeDG80y47P2/cOdsOlxEMZ6mRWB9PAxP4dqf8N9qnC5gvTdIhYkASZj1Hn1AAfM1zTccII/026/TGG+nf5GmPKPK0t8ZI08KoAxY7K2wHz1z8PSks0GnC8WSBHByZ1ba3SSIHjZXRtQykMD8CNDWWuRDPc8OuWEMxR0JX3kZwGH9x6Hyqe8re3y5iIW9QXCffTCyDQD+Vtjvj7W+mKq2emOBxVnI9o4OJf1FJ+WubbW/jL2socKcMNmXO3UDqM64PofI04rLZSpwRvJIUUUUkIVD/aH7RYuGRYI655FJij7aYGXwchdfn0kD0ecz8fSytZbiTURrkLnHU37q513OBsfga5O45xqW7uJJ5jl5Gyd8DyUZJIUDQDOwrR0Oj57cTflEYzYnrjvH7i8lM1zIZHOmTsBqekAaAanQedatnZvK6xoMsxwB+e1YKsDkfl9og00gGXACag+E6k6eeg+tdG7CpdpXZsDMzR2kHD4MsdSPE37zt90en+5pJ+tTXKs/X7qIZwsf2jjsT2+f0r3LMbq5Mh+xG3TGDtpuxH51Ir7NwxeomNjEx0JX7J8+obfnasm7UpW3LLYY9+oEjAxuesx8Y5chitTIpy3hwSSTqRnvg/SmJ5Xt1C6yQsQOl0YkHTOx7/MVocXe8Fo3W0TxOVJYDDaE9PljU1nuku2CiWSOMBcr0LknbQeu3epbg7VZD4+ef8AvaIrFcZYGanGoTEw94yMGGetNwexZfI/nNPOT+Jyw29xP14iC9IGAPeSnue5wO/rWhYWSxTqoj62Ygu0niLDQnQ6YqV80cO99AIojHGVPWsS4UN56D65rIu19XFXU52PU9M/wJeqpa1XasdJXdwgkBDHUnOfI+dLr7hMkSqzjAf7OtMPclSQwII3B7U54bwiO9RkbKvGhZZM6KBuCPI10nM4QD2mbU5DcJkX4Txme1k95byvE+3UhxkeR7Eehror2Ze02PiMYilIS6QeJdhIB++v917fDbm66tWjYqwwR9D6jzFe+G8RkglSWJul42DKfIg5HxHp3pmq0qahfn5lxWxOy6KScm8xrfWcVwNC64cDTDjRgNTpnONTRXKMpUkGWJXP6Q/GSsVtbKy4kZpHAPi8PSEyAfsks+43j02NVNacmX0sYljtZnjYZDKpII8x9KsD9IiyYXdtKcdDwlBrrlXJbT4SLWEcyW9nacJlkSaSSOFmQRyhEyJG0cYJNdBp3arTpyxknP7yFtzvK8tuXbqSJ5UglaOPIZwpIGN8/DvUjsedFhsUQeKZcqB2A7Mfrt3xUg5Ea5lkNzIV9xL7/DrKOm0LdRdmQ6a5GAaq1hg6HPrVxG5zFW7eJGygjeSuw41CEVnkBlOS/V1bk5OcDXbSs0PEbNyWlmxn9wBsfEkDWtG1v1/V4wEXqGmeldwe+Rrv+NP7e6jU4eJRnbKJjbtp+BrMsTTi8lh8R+crWnYjBmlzJx+2ktmjik6mJXChSNj6jSsl/wAw2zogWYAjGcqw7Y+721r1zR7o2r9CICCuCFA7juBTfhF3Zxyft0iCCLQFFOW8PpvUmrtSvTlipPyH0iUIjcI6b94u4decMSQSPdFiuq/s30btnI1Ap5YXdtMIbmVQznKLIFYqpBJ2AyM+Z+FaXGeYrOTwW9vH8fdKD8Ns59K3uAn3EZR8iUksU6SAPRdNflXOMi2jm4IYY2bHTfsAJr1WLXlF6Hx57TU5n4PFcMxgOZlXJIUhXHlkjGRS7gJMVjdPjDMyxZO/qP6/SplDdqCI9erH4961eYLOJoG6290oPWWA77ZPnV/Tao0jhsPwZH0/1IbqRbug+L9ZXE8gYYYAjyNLZOE9R/Z76+E/XQ/AU+uuEOB1oVmj+/GerHxG4+datiSHJG6o5/8ARq6RdQli8dbZmYi2VMEYYlgfo78cPVc2pzggTLoMDZHyd9cpj+U7Z1KXfo+yk382QP8AljrjH8SOiuf9RGLzNNOknXtv5ZNzYe9RcyWrF9ASShGHAx8FY6H/AE+1c4E12jLEGBVgGDDBBGQR3BB3Fc2e0/2Yvw5zLCC9q50O5jJ2RvTybvsdd7vpmpAHKb6RrjvEXLPK4uoZ5XuVt47fp6yys2eokDRNe1L+M8MjicCGcXK4BLqjoAfLDjNSTkDmSK2gu43uWtZJuj3cixmTHSWLaD44rdtOareK7eea7e9DRKmDD0ZPV4ThtP2eOseZ086vmy1bG2yOw9u+P3jdsSHcOZk0ZWVSdG6T4WGx2+RH+Kkk95NcECKDxY8cjghSe5VcA/1rPJzzHHHDChMwwVlkYvjHvi/UEOhYjB6jqM4pzD7R7Yylg5jGZxhxI/28e7cMD1KpAwUXGDrVPUVm08fL3HT+onCJDuL2U4ibrlZunGUCYAGRjOx79x2rxKso0MnUOwkTQ7bEa1L7fnOz93cRtLJmUtgIJCWygUdLNqddOmQH41j5j43FPaxiNZHkBTRw0aDC4JYMenI0A6CM96Ee7AVl7+MRpXaR3hd4lvIHmHSQD4PtZ7ZUj+/1rd4lzlcSxhOhV6joFLZA0xk6Ef4pO8TFgXPvGH2VAwi/Lv8AnOa0ZrkBsdWrHDyDXA7gefqe+1S/4tbHON/t9IqnAwI+4xzJPF0GOTDkatocjA860xzjcSqUm6JUA6iGXGcbZ6cUvMVuzeO4fGO0ROPTVq8PDbgELM/pmPGfT7VPGkp4OFlyfOJIHYHIMksnP8JjAW19y4x44mC4+Hh/A5rxf81WkqMRCyTMhUNpjUYJbp9M9qiV1GinwP1jG/T0/LB/OtS72ZchNxG5BkR/1VD+0dcAZxkJkkb7HpyRkbZBplmi01X424x4JH27xwtYrwdpavsI5cMFi87DxXT5BB/hrkJptuXP/cM7UVZMcYUAKAABgAaADyFFYF1htcue8cBgT1WG8s0lRo5FDo4wysMgjuDWaioukWUBzx7Dp4WaWxBni1b3X8RPQa/tPlrpsTqYDwzlmaZpU0jaFSWV/CxYZ8AU+ItodMaY1rr2kvHeTbO8IaeEM67SKSjjb95CG7eda1XqbqvC/vIygnLfFeVrq2z72FgFOCwGV3xuNME7edKq6E4p7NL2M9VrcpcgEEJdL4hjp6R1poe51UYqIS8k3shLXXDJSigkCN42IyxZtFcMTjQYydNAc1oVa8MN8e+PsYwrKy4ddCOVXIJCntvsRTOfj6HaNj/M3+Bn8a37flBoxK17b3cMfUoSQwyKBlsHPWuBp2NfLjg/DhgrPOc7qE20Hcr55/I1stZWx6ExvDEFzxN3GNFX7q6D59z861an9pyVAYw6QX9wH1DpbylcZbGCEwf3c6nvTvg/s+mODFwtxlT0vcSCPHqVJLgnUY6BuPjTDq60Gw/QReGVhacHnlYLHE7FhkaHUeedsab1I7fk+GFQ17KUJ/hoR1fhkn1x51aPA/ZZfBY47i7SOJY+kiAEyHbw9cgIAGNwO22tTXgXI1naEPHEGlAwZpPHIfUsdvlgDsANKo3eojoD7fzHhJWvBvY9+tPG88H6pbx7J/GmGc4fB8HxJLa9u1w2HD4oIxHCixougVQAB8hWxRWRbe9v5j0kgGIUUUVBFhRRRRCFFFFEIUUUUQnzFGKKKIQxX2iiiEKKKKIQoooohCiiiiE//9k="/>
          <p:cNvSpPr>
            <a:spLocks noChangeAspect="1" noChangeArrowheads="1"/>
          </p:cNvSpPr>
          <p:nvPr/>
        </p:nvSpPr>
        <p:spPr bwMode="auto">
          <a:xfrm>
            <a:off x="215900" y="-220663"/>
            <a:ext cx="1143000" cy="790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36" name="Picture 12"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3655" y="3650502"/>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3655" y="1441956"/>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1" name="Inhaltsplatzhalter 3"/>
          <p:cNvSpPr txBox="1">
            <a:spLocks/>
          </p:cNvSpPr>
          <p:nvPr/>
        </p:nvSpPr>
        <p:spPr bwMode="auto">
          <a:xfrm>
            <a:off x="298262" y="5589240"/>
            <a:ext cx="8820595"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r>
              <a:rPr lang="de-DE" sz="2800" kern="0" dirty="0" smtClean="0"/>
              <a:t>	Hauptproblem ist das Finden einer geeigneten Startmöglichkeit für diese größeren HEO Satelliten.</a:t>
            </a:r>
          </a:p>
        </p:txBody>
      </p:sp>
    </p:spTree>
    <p:extLst>
      <p:ext uri="{BB962C8B-B14F-4D97-AF65-F5344CB8AC3E}">
        <p14:creationId xmlns:p14="http://schemas.microsoft.com/office/powerpoint/2010/main" val="165025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1" y="53975"/>
            <a:ext cx="7499176" cy="1433513"/>
          </a:xfrm>
        </p:spPr>
        <p:txBody>
          <a:bodyPr/>
          <a:lstStyle/>
          <a:p>
            <a:r>
              <a:rPr lang="de-DE" dirty="0" smtClean="0"/>
              <a:t>Wie geht es in DL weiter ?</a:t>
            </a:r>
            <a:endParaRPr lang="de-DE" dirty="0"/>
          </a:p>
        </p:txBody>
      </p:sp>
      <p:sp>
        <p:nvSpPr>
          <p:cNvPr id="4" name="Inhaltsplatzhalter 3"/>
          <p:cNvSpPr>
            <a:spLocks noGrp="1"/>
          </p:cNvSpPr>
          <p:nvPr>
            <p:ph sz="half" idx="2"/>
          </p:nvPr>
        </p:nvSpPr>
        <p:spPr>
          <a:xfrm>
            <a:off x="667836" y="6487725"/>
            <a:ext cx="2311923" cy="360040"/>
          </a:xfrm>
        </p:spPr>
        <p:txBody>
          <a:bodyPr/>
          <a:lstStyle/>
          <a:p>
            <a:r>
              <a:rPr lang="de-DE" sz="1600" dirty="0" smtClean="0"/>
              <a:t>http</a:t>
            </a:r>
            <a:r>
              <a:rPr lang="de-DE" sz="1600" dirty="0"/>
              <a:t>://www.amsat-dl.de</a:t>
            </a:r>
          </a:p>
        </p:txBody>
      </p:sp>
      <p:pic>
        <p:nvPicPr>
          <p:cNvPr id="6" name="Picture 3" descr="http://www.dd1us.de/images/amsat%20animate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40076" y="389685"/>
            <a:ext cx="666750" cy="666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http://www.dd1us.de/images/amsat%20nam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076" y="1056435"/>
            <a:ext cx="666750" cy="20002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data:image/jpeg;base64,/9j/4AAQSkZJRgABAQAAAQABAAD/2wCEAAkGBhISERUUEhMVExUTFiIZGBYXGRwaHRkdJyAaIBwaHiIYHCYgHSAmJB4cIi8gIycpODI4Fyo1NTErOCksLSkBCQoKDgwOGg8PGTUlHyQqMTUyKy4sKSk1NTE0KSk0KTQsLC8vKSkvMSwpLCkpLCw0LC41LDQpLC8sLDUvLC8pL//AABEIAFMAeAMBIgACEQEDEQH/xAAcAAACAgMBAQAAAAAAAAAAAAAABQYHAwQIAgH/xAA9EAACAQMCBAMFBAkCBwAAAAABAgMABBEhMQUGEkEiUWEHE3GBkTJSofAIFCNCQ3KxwdEz8Rg0VIKSotP/xAAaAQABBQEAAAAAAAAAAAAAAAAAAQIDBAUG/8QALhEAAgIBAgUCBAYDAAAAAAAAAQIAAxEEIRITMUFRBZEiYYGhIzKxwdHxFOHw/9oADAMBAAIRAxEAPwC8aKKKIQopVzBzRa2UfXcyrGCD0gnxNjGQqjVtxsO4zVOc2e32aTqjsYxCuSBM3icjTBCkAId9+rcbYqzRpbLj8A28xCwEvO6ukjQvI6oi6lmIUD4k6Co1xL2ocLg6uq7jYqM4jPvCfh0ZB+tc03/Fru+kHvpZbh8+EMS2M4zgbLsM4xtTOz5MOhmfB+4mp+u30BrSHpiIPxG9pE1uJcN57fuHIQES4lGM5VFXHp42B/DvWD/iGsf+nufpH/8ASqtk4FbpoU/8nwf6itWXgsRGiMPVGzj+oqUaLTeDG80y47P2/cOdsOlxEMZ6mRWB9PAxP4dqf8N9qnC5gvTdIhYkASZj1Hn1AAfM1zTccII/026/TGG+nf5GmPKPK0t8ZI08KoAxY7K2wHz1z8PSks0GnC8WSBHByZ1ba3SSIHjZXRtQykMD8CNDWWuRDPc8OuWEMxR0JX3kZwGH9x6Hyqe8re3y5iIW9QXCffTCyDQD+Vtjvj7W+mKq2emOBxVnI9o4OJf1FJ+WubbW/jL2socKcMNmXO3UDqM64PofI04rLZSpwRvJIUUUUkIVD/aH7RYuGRYI655FJij7aYGXwchdfn0kD0ecz8fSytZbiTURrkLnHU37q513OBsfga5O45xqW7uJJ5jl5Gyd8DyUZJIUDQDOwrR0Oj57cTflEYzYnrjvH7i8lM1zIZHOmTsBqekAaAanQedatnZvK6xoMsxwB+e1YKsDkfl9og00gGXACag+E6k6eeg+tdG7CpdpXZsDMzR2kHD4MsdSPE37zt90en+5pJ+tTXKs/X7qIZwsf2jjsT2+f0r3LMbq5Mh+xG3TGDtpuxH51Ir7NwxeomNjEx0JX7J8+obfnasm7UpW3LLYY9+oEjAxuesx8Y5chitTIpy3hwSSTqRnvg/SmJ5Xt1C6yQsQOl0YkHTOx7/MVocXe8Fo3W0TxOVJYDDaE9PljU1nuku2CiWSOMBcr0LknbQeu3epbg7VZD4+ef8AvaIrFcZYGanGoTEw94yMGGetNwexZfI/nNPOT+Jyw29xP14iC9IGAPeSnue5wO/rWhYWSxTqoj62Ygu0niLDQnQ6YqV80cO99AIojHGVPWsS4UN56D65rIu19XFXU52PU9M/wJeqpa1XasdJXdwgkBDHUnOfI+dLr7hMkSqzjAf7OtMPclSQwII3B7U54bwiO9RkbKvGhZZM6KBuCPI10nM4QD2mbU5DcJkX4Txme1k95byvE+3UhxkeR7Eehror2Ze02PiMYilIS6QeJdhIB++v917fDbm66tWjYqwwR9D6jzFe+G8RkglSWJul42DKfIg5HxHp3pmq0qahfn5lxWxOy6KScm8xrfWcVwNC64cDTDjRgNTpnONTRXKMpUkGWJXP6Q/GSsVtbKy4kZpHAPi8PSEyAfsks+43j02NVNacmX0sYljtZnjYZDKpII8x9KsD9IiyYXdtKcdDwlBrrlXJbT4SLWEcyW9nacJlkSaSSOFmQRyhEyJG0cYJNdBp3arTpyxknP7yFtzvK8tuXbqSJ5UglaOPIZwpIGN8/DvUjsedFhsUQeKZcqB2A7Mfrt3xUg5Ea5lkNzIV9xL7/DrKOm0LdRdmQ6a5GAaq1hg6HPrVxG5zFW7eJGygjeSuw41CEVnkBlOS/V1bk5OcDXbSs0PEbNyWlmxn9wBsfEkDWtG1v1/V4wEXqGmeldwe+Rrv+NP7e6jU4eJRnbKJjbtp+BrMsTTi8lh8R+crWnYjBmlzJx+2ktmjik6mJXChSNj6jSsl/wAw2zogWYAjGcqw7Y+721r1zR7o2r9CICCuCFA7juBTfhF3Zxyft0iCCLQFFOW8PpvUmrtSvTlipPyH0iUIjcI6b94u4decMSQSPdFiuq/s30btnI1Ap5YXdtMIbmVQznKLIFYqpBJ2AyM+Z+FaXGeYrOTwW9vH8fdKD8Ns59K3uAn3EZR8iUksU6SAPRdNflXOMi2jm4IYY2bHTfsAJr1WLXlF6Hx57TU5n4PFcMxgOZlXJIUhXHlkjGRS7gJMVjdPjDMyxZO/qP6/SplDdqCI9erH4961eYLOJoG6290oPWWA77ZPnV/Tao0jhsPwZH0/1IbqRbug+L9ZXE8gYYYAjyNLZOE9R/Z76+E/XQ/AU+uuEOB1oVmj+/GerHxG4+datiSHJG6o5/8ARq6RdQli8dbZmYi2VMEYYlgfo78cPVc2pzggTLoMDZHyd9cpj+U7Z1KXfo+yk382QP8AljrjH8SOiuf9RGLzNNOknXtv5ZNzYe9RcyWrF9ASShGHAx8FY6H/AE+1c4E12jLEGBVgGDDBBGQR3BB3Fc2e0/2Yvw5zLCC9q50O5jJ2RvTybvsdd7vpmpAHKb6RrjvEXLPK4uoZ5XuVt47fp6yys2eokDRNe1L+M8MjicCGcXK4BLqjoAfLDjNSTkDmSK2gu43uWtZJuj3cixmTHSWLaD44rdtOareK7eea7e9DRKmDD0ZPV4ThtP2eOseZ086vmy1bG2yOw9u+P3jdsSHcOZk0ZWVSdG6T4WGx2+RH+Kkk95NcECKDxY8cjghSe5VcA/1rPJzzHHHDChMwwVlkYvjHvi/UEOhYjB6jqM4pzD7R7Yylg5jGZxhxI/28e7cMD1KpAwUXGDrVPUVm08fL3HT+onCJDuL2U4ibrlZunGUCYAGRjOx79x2rxKso0MnUOwkTQ7bEa1L7fnOz93cRtLJmUtgIJCWygUdLNqddOmQH41j5j43FPaxiNZHkBTRw0aDC4JYMenI0A6CM96Ee7AVl7+MRpXaR3hd4lvIHmHSQD4PtZ7ZUj+/1rd4lzlcSxhOhV6joFLZA0xk6Ef4pO8TFgXPvGH2VAwi/Lv8AnOa0ZrkBsdWrHDyDXA7gefqe+1S/4tbHON/t9IqnAwI+4xzJPF0GOTDkatocjA860xzjcSqUm6JUA6iGXGcbZ6cUvMVuzeO4fGO0ROPTVq8PDbgELM/pmPGfT7VPGkp4OFlyfOJIHYHIMksnP8JjAW19y4x44mC4+Hh/A5rxf81WkqMRCyTMhUNpjUYJbp9M9qiV1GinwP1jG/T0/LB/OtS72ZchNxG5BkR/1VD+0dcAZxkJkkb7HpyRkbZBplmi01X424x4JH27xwtYrwdpavsI5cMFi87DxXT5BB/hrkJptuXP/cM7UVZMcYUAKAABgAaADyFFYF1htcue8cBgT1WG8s0lRo5FDo4wysMgjuDWaioukWUBzx7Dp4WaWxBni1b3X8RPQa/tPlrpsTqYDwzlmaZpU0jaFSWV/CxYZ8AU+ItodMaY1rr2kvHeTbO8IaeEM67SKSjjb95CG7eda1XqbqvC/vIygnLfFeVrq2z72FgFOCwGV3xuNME7edKq6E4p7NL2M9VrcpcgEEJdL4hjp6R1poe51UYqIS8k3shLXXDJSigkCN42IyxZtFcMTjQYydNAc1oVa8MN8e+PsYwrKy4ddCOVXIJCntvsRTOfj6HaNj/M3+Bn8a37flBoxK17b3cMfUoSQwyKBlsHPWuBp2NfLjg/DhgrPOc7qE20Hcr55/I1stZWx6ExvDEFzxN3GNFX7q6D59z861an9pyVAYw6QX9wH1DpbylcZbGCEwf3c6nvTvg/s+mODFwtxlT0vcSCPHqVJLgnUY6BuPjTDq60Gw/QReGVhacHnlYLHE7FhkaHUeedsab1I7fk+GFQ17KUJ/hoR1fhkn1x51aPA/ZZfBY47i7SOJY+kiAEyHbw9cgIAGNwO22tTXgXI1naEPHEGlAwZpPHIfUsdvlgDsANKo3eojoD7fzHhJWvBvY9+tPG88H6pbx7J/GmGc4fB8HxJLa9u1w2HD4oIxHCixougVQAB8hWxRWRbe9v5j0kgGIUUUVBFhRRRRCFFFFEIUUUUQnzFGKKKIQxX2iiiEKKKKIQoooohCiiiiE//9k="/>
          <p:cNvSpPr>
            <a:spLocks noChangeAspect="1" noChangeArrowheads="1"/>
          </p:cNvSpPr>
          <p:nvPr/>
        </p:nvSpPr>
        <p:spPr bwMode="auto">
          <a:xfrm>
            <a:off x="63500" y="-373063"/>
            <a:ext cx="1143000" cy="790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AutoShape 6" descr="data:image/jpeg;base64,/9j/4AAQSkZJRgABAQAAAQABAAD/2wCEAAkGBhISERUUEhMVExUTFiIZGBYXGRwaHRkdJyAaIBwaHiIYHCYgHSAmJB4cIi8gIycpODI4Fyo1NTErOCksLSkBCQoKDgwOGg8PGTUlHyQqMTUyKy4sKSk1NTE0KSk0KTQsLC8vKSkvMSwpLCkpLCw0LC41LDQpLC8sLDUvLC8pL//AABEIAFMAeAMBIgACEQEDEQH/xAAcAAACAgMBAQAAAAAAAAAAAAAABQYHAwQIAgH/xAA9EAACAQMCBAMFBAkCBwAAAAABAgMABBEhMQUGEkEiUWEHE3GBkTJSofAIFCNCQ3KxwdEz8Rg0VIKSotP/xAAaAQABBQEAAAAAAAAAAAAAAAAAAQIDBAUG/8QALhEAAgIBAgUCBAYDAAAAAAAAAQIAAxEEIRITMUFRBZEiYYGhIzKxwdHxFOHw/9oADAMBAAIRAxEAPwC8aKKKIQopVzBzRa2UfXcyrGCD0gnxNjGQqjVtxsO4zVOc2e32aTqjsYxCuSBM3icjTBCkAId9+rcbYqzRpbLj8A28xCwEvO6ukjQvI6oi6lmIUD4k6Co1xL2ocLg6uq7jYqM4jPvCfh0ZB+tc03/Fru+kHvpZbh8+EMS2M4zgbLsM4xtTOz5MOhmfB+4mp+u30BrSHpiIPxG9pE1uJcN57fuHIQES4lGM5VFXHp42B/DvWD/iGsf+nufpH/8ASqtk4FbpoU/8nwf6itWXgsRGiMPVGzj+oqUaLTeDG80y47P2/cOdsOlxEMZ6mRWB9PAxP4dqf8N9qnC5gvTdIhYkASZj1Hn1AAfM1zTccII/026/TGG+nf5GmPKPK0t8ZI08KoAxY7K2wHz1z8PSks0GnC8WSBHByZ1ba3SSIHjZXRtQykMD8CNDWWuRDPc8OuWEMxR0JX3kZwGH9x6Hyqe8re3y5iIW9QXCffTCyDQD+Vtjvj7W+mKq2emOBxVnI9o4OJf1FJ+WubbW/jL2socKcMNmXO3UDqM64PofI04rLZSpwRvJIUUUUkIVD/aH7RYuGRYI655FJij7aYGXwchdfn0kD0ecz8fSytZbiTURrkLnHU37q513OBsfga5O45xqW7uJJ5jl5Gyd8DyUZJIUDQDOwrR0Oj57cTflEYzYnrjvH7i8lM1zIZHOmTsBqekAaAanQedatnZvK6xoMsxwB+e1YKsDkfl9og00gGXACag+E6k6eeg+tdG7CpdpXZsDMzR2kHD4MsdSPE37zt90en+5pJ+tTXKs/X7qIZwsf2jjsT2+f0r3LMbq5Mh+xG3TGDtpuxH51Ir7NwxeomNjEx0JX7J8+obfnasm7UpW3LLYY9+oEjAxuesx8Y5chitTIpy3hwSSTqRnvg/SmJ5Xt1C6yQsQOl0YkHTOx7/MVocXe8Fo3W0TxOVJYDDaE9PljU1nuku2CiWSOMBcr0LknbQeu3epbg7VZD4+ef8AvaIrFcZYGanGoTEw94yMGGetNwexZfI/nNPOT+Jyw29xP14iC9IGAPeSnue5wO/rWhYWSxTqoj62Ygu0niLDQnQ6YqV80cO99AIojHGVPWsS4UN56D65rIu19XFXU52PU9M/wJeqpa1XasdJXdwgkBDHUnOfI+dLr7hMkSqzjAf7OtMPclSQwII3B7U54bwiO9RkbKvGhZZM6KBuCPI10nM4QD2mbU5DcJkX4Txme1k95byvE+3UhxkeR7Eehror2Ze02PiMYilIS6QeJdhIB++v917fDbm66tWjYqwwR9D6jzFe+G8RkglSWJul42DKfIg5HxHp3pmq0qahfn5lxWxOy6KScm8xrfWcVwNC64cDTDjRgNTpnONTRXKMpUkGWJXP6Q/GSsVtbKy4kZpHAPi8PSEyAfsks+43j02NVNacmX0sYljtZnjYZDKpII8x9KsD9IiyYXdtKcdDwlBrrlXJbT4SLWEcyW9nacJlkSaSSOFmQRyhEyJG0cYJNdBp3arTpyxknP7yFtzvK8tuXbqSJ5UglaOPIZwpIGN8/DvUjsedFhsUQeKZcqB2A7Mfrt3xUg5Ea5lkNzIV9xL7/DrKOm0LdRdmQ6a5GAaq1hg6HPrVxG5zFW7eJGygjeSuw41CEVnkBlOS/V1bk5OcDXbSs0PEbNyWlmxn9wBsfEkDWtG1v1/V4wEXqGmeldwe+Rrv+NP7e6jU4eJRnbKJjbtp+BrMsTTi8lh8R+crWnYjBmlzJx+2ktmjik6mJXChSNj6jSsl/wAw2zogWYAjGcqw7Y+721r1zR7o2r9CICCuCFA7juBTfhF3Zxyft0iCCLQFFOW8PpvUmrtSvTlipPyH0iUIjcI6b94u4decMSQSPdFiuq/s30btnI1Ap5YXdtMIbmVQznKLIFYqpBJ2AyM+Z+FaXGeYrOTwW9vH8fdKD8Ns59K3uAn3EZR8iUksU6SAPRdNflXOMi2jm4IYY2bHTfsAJr1WLXlF6Hx57TU5n4PFcMxgOZlXJIUhXHlkjGRS7gJMVjdPjDMyxZO/qP6/SplDdqCI9erH4961eYLOJoG6290oPWWA77ZPnV/Tao0jhsPwZH0/1IbqRbug+L9ZXE8gYYYAjyNLZOE9R/Z76+E/XQ/AU+uuEOB1oVmj+/GerHxG4+datiSHJG6o5/8ARq6RdQli8dbZmYi2VMEYYlgfo78cPVc2pzggTLoMDZHyd9cpj+U7Z1KXfo+yk382QP8AljrjH8SOiuf9RGLzNNOknXtv5ZNzYe9RcyWrF9ASShGHAx8FY6H/AE+1c4E12jLEGBVgGDDBBGQR3BB3Fc2e0/2Yvw5zLCC9q50O5jJ2RvTybvsdd7vpmpAHKb6RrjvEXLPK4uoZ5XuVt47fp6yys2eokDRNe1L+M8MjicCGcXK4BLqjoAfLDjNSTkDmSK2gu43uWtZJuj3cixmTHSWLaD44rdtOareK7eea7e9DRKmDD0ZPV4ThtP2eOseZ086vmy1bG2yOw9u+P3jdsSHcOZk0ZWVSdG6T4WGx2+RH+Kkk95NcECKDxY8cjghSe5VcA/1rPJzzHHHDChMwwVlkYvjHvi/UEOhYjB6jqM4pzD7R7Yylg5jGZxhxI/28e7cMD1KpAwUXGDrVPUVm08fL3HT+onCJDuL2U4ibrlZunGUCYAGRjOx79x2rxKso0MnUOwkTQ7bEa1L7fnOz93cRtLJmUtgIJCWygUdLNqddOmQH41j5j43FPaxiNZHkBTRw0aDC4JYMenI0A6CM96Ee7AVl7+MRpXaR3hd4lvIHmHSQD4PtZ7ZUj+/1rd4lzlcSxhOhV6joFLZA0xk6Ef4pO8TFgXPvGH2VAwi/Lv8AnOa0ZrkBsdWrHDyDXA7gefqe+1S/4tbHON/t9IqnAwI+4xzJPF0GOTDkatocjA860xzjcSqUm6JUA6iGXGcbZ6cUvMVuzeO4fGO0ROPTVq8PDbgELM/pmPGfT7VPGkp4OFlyfOJIHYHIMksnP8JjAW19y4x44mC4+Hh/A5rxf81WkqMRCyTMhUNpjUYJbp9M9qiV1GinwP1jG/T0/LB/OtS72ZchNxG5BkR/1VD+0dcAZxkJkkb7HpyRkbZBplmi01X424x4JH27xwtYrwdpavsI5cMFi87DxXT5BB/hrkJptuXP/cM7UVZMcYUAKAABgAaADyFFYF1htcue8cBgT1WG8s0lRo5FDo4wysMgjuDWaioukWUBzx7Dp4WaWxBni1b3X8RPQa/tPlrpsTqYDwzlmaZpU0jaFSWV/CxYZ8AU+ItodMaY1rr2kvHeTbO8IaeEM67SKSjjb95CG7eda1XqbqvC/vIygnLfFeVrq2z72FgFOCwGV3xuNME7edKq6E4p7NL2M9VrcpcgEEJdL4hjp6R1poe51UYqIS8k3shLXXDJSigkCN42IyxZtFcMTjQYydNAc1oVa8MN8e+PsYwrKy4ddCOVXIJCntvsRTOfj6HaNj/M3+Bn8a37flBoxK17b3cMfUoSQwyKBlsHPWuBp2NfLjg/DhgrPOc7qE20Hcr55/I1stZWx6ExvDEFzxN3GNFX7q6D59z861an9pyVAYw6QX9wH1DpbylcZbGCEwf3c6nvTvg/s+mODFwtxlT0vcSCPHqVJLgnUY6BuPjTDq60Gw/QReGVhacHnlYLHE7FhkaHUeedsab1I7fk+GFQ17KUJ/hoR1fhkn1x51aPA/ZZfBY47i7SOJY+kiAEyHbw9cgIAGNwO22tTXgXI1naEPHEGlAwZpPHIfUsdvlgDsANKo3eojoD7fzHhJWvBvY9+tPG88H6pbx7J/GmGc4fB8HxJLa9u1w2HD4oIxHCixougVQAB8hWxRWRbe9v5j0kgGIUUUVBFhRRRRCFFFFEIUUUUQnzFGKKKIQxX2iiiEKKKKIQoooohCiiiiE//9k="/>
          <p:cNvSpPr>
            <a:spLocks noChangeAspect="1" noChangeArrowheads="1"/>
          </p:cNvSpPr>
          <p:nvPr/>
        </p:nvSpPr>
        <p:spPr bwMode="auto">
          <a:xfrm>
            <a:off x="215900" y="-220663"/>
            <a:ext cx="1143000" cy="790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Inhaltsplatzhalter 3"/>
          <p:cNvSpPr txBox="1">
            <a:spLocks/>
          </p:cNvSpPr>
          <p:nvPr/>
        </p:nvSpPr>
        <p:spPr bwMode="auto">
          <a:xfrm>
            <a:off x="154851" y="1056435"/>
            <a:ext cx="8820595" cy="4752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r>
              <a:rPr lang="de-DE" sz="2200" kern="0" dirty="0" smtClean="0"/>
              <a:t/>
            </a:r>
            <a:br>
              <a:rPr lang="de-DE" sz="2200" kern="0" dirty="0" smtClean="0"/>
            </a:br>
            <a:r>
              <a:rPr lang="de-DE" sz="2200" kern="0" dirty="0" smtClean="0"/>
              <a:t>Im Jahre 2016 will </a:t>
            </a:r>
            <a:r>
              <a:rPr lang="de-DE" sz="2200" kern="0" dirty="0" err="1" smtClean="0"/>
              <a:t>Qatar</a:t>
            </a:r>
            <a:r>
              <a:rPr lang="de-DE" sz="2200" kern="0" dirty="0" smtClean="0"/>
              <a:t> einen neuen </a:t>
            </a:r>
            <a:br>
              <a:rPr lang="de-DE" sz="2200" kern="0" dirty="0" smtClean="0"/>
            </a:br>
            <a:r>
              <a:rPr lang="de-DE" sz="2200" kern="0" dirty="0" smtClean="0"/>
              <a:t>geostationären Satelliten starten, der</a:t>
            </a:r>
            <a:br>
              <a:rPr lang="de-DE" sz="2200" kern="0" dirty="0" smtClean="0"/>
            </a:br>
            <a:r>
              <a:rPr lang="de-DE" sz="2200" kern="0" dirty="0" smtClean="0"/>
              <a:t>auf 26° Ost positioniert werden soll und</a:t>
            </a:r>
            <a:br>
              <a:rPr lang="de-DE" sz="2200" kern="0" dirty="0" smtClean="0"/>
            </a:br>
            <a:r>
              <a:rPr lang="de-DE" sz="2200" kern="0" dirty="0" smtClean="0"/>
              <a:t>auch eine Amateurfunknutzlast beinhalten</a:t>
            </a:r>
            <a:br>
              <a:rPr lang="de-DE" sz="2200" kern="0" dirty="0" smtClean="0"/>
            </a:br>
            <a:r>
              <a:rPr lang="de-DE" sz="2200" kern="0" dirty="0" smtClean="0"/>
              <a:t>wird. </a:t>
            </a:r>
          </a:p>
          <a:p>
            <a:r>
              <a:rPr lang="de-DE" sz="2200" kern="0" dirty="0" smtClean="0"/>
              <a:t/>
            </a:r>
            <a:br>
              <a:rPr lang="de-DE" sz="2200" kern="0" dirty="0" smtClean="0"/>
            </a:br>
            <a:r>
              <a:rPr lang="de-DE" sz="2200" kern="0" dirty="0" smtClean="0"/>
              <a:t>„Es'HailSat-2“ </a:t>
            </a:r>
            <a:r>
              <a:rPr lang="de-DE" sz="2200" kern="0" dirty="0"/>
              <a:t>wird einen 250 kHz breiten Lineartransponder für konventionellen Analogbetrieb sowie einen 8 MHz breiten Transponder für experimentelle digitale Modulationsarten und DVB-ATV an Bord haben</a:t>
            </a:r>
            <a:r>
              <a:rPr lang="de-DE" sz="2200" kern="0" dirty="0" smtClean="0"/>
              <a:t>.</a:t>
            </a:r>
            <a:br>
              <a:rPr lang="de-DE" sz="2200" kern="0" dirty="0" smtClean="0"/>
            </a:br>
            <a:endParaRPr lang="de-DE" sz="2200" kern="0" dirty="0" smtClean="0"/>
          </a:p>
          <a:p>
            <a:r>
              <a:rPr lang="de-DE" sz="2200" kern="0" dirty="0"/>
              <a:t>	</a:t>
            </a:r>
            <a:r>
              <a:rPr lang="de-DE" sz="2200" kern="0" dirty="0" smtClean="0"/>
              <a:t>Die technische Expertise werden deutsche</a:t>
            </a:r>
            <a:br>
              <a:rPr lang="de-DE" sz="2200" kern="0" dirty="0" smtClean="0"/>
            </a:br>
            <a:r>
              <a:rPr lang="de-DE" sz="2200" kern="0" dirty="0" smtClean="0"/>
              <a:t>Funkamateure der AMSAT-DL zur </a:t>
            </a:r>
            <a:br>
              <a:rPr lang="de-DE" sz="2200" kern="0" dirty="0" smtClean="0"/>
            </a:br>
            <a:r>
              <a:rPr lang="de-DE" sz="2200" kern="0" dirty="0" smtClean="0"/>
              <a:t>Verfügung stellen.</a:t>
            </a:r>
          </a:p>
        </p:txBody>
      </p:sp>
      <p:pic>
        <p:nvPicPr>
          <p:cNvPr id="3" name="Picture 2" descr="EsHail-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1534" y="4670014"/>
            <a:ext cx="28575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265" y="1447280"/>
            <a:ext cx="3110281"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91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Hier noch einige Links :</a:t>
            </a:r>
          </a:p>
        </p:txBody>
      </p:sp>
      <p:sp>
        <p:nvSpPr>
          <p:cNvPr id="70662" name="Rectangle 3"/>
          <p:cNvSpPr>
            <a:spLocks noGrp="1" noChangeArrowheads="1"/>
          </p:cNvSpPr>
          <p:nvPr>
            <p:ph type="body" idx="1"/>
          </p:nvPr>
        </p:nvSpPr>
        <p:spPr>
          <a:xfrm>
            <a:off x="395288" y="1412875"/>
            <a:ext cx="8748712" cy="4525963"/>
          </a:xfrm>
          <a:noFill/>
          <a:ln>
            <a:noFill/>
          </a:ln>
        </p:spPr>
        <p:txBody>
          <a:bodyPr/>
          <a:lstStyle/>
          <a:p>
            <a:pPr marL="315913" indent="-315913" eaLnBrk="1" hangingPunct="1">
              <a:lnSpc>
                <a:spcPct val="90000"/>
              </a:lnSpc>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800" b="1" dirty="0" smtClean="0"/>
              <a:t>DARC</a:t>
            </a:r>
            <a:r>
              <a:rPr lang="de-DE" altLang="de-DE" sz="2800" dirty="0" smtClean="0"/>
              <a:t>   ( </a:t>
            </a:r>
            <a:r>
              <a:rPr lang="de-DE" altLang="de-DE" sz="1800" b="1" dirty="0" smtClean="0"/>
              <a:t>Deutscher Amateur Radio Club</a:t>
            </a:r>
            <a:r>
              <a:rPr lang="de-DE" altLang="de-DE" sz="2800" dirty="0" smtClean="0"/>
              <a:t> )</a:t>
            </a:r>
          </a:p>
          <a:p>
            <a:pPr marL="914400" lvl="2" indent="0">
              <a:lnSpc>
                <a:spcPct val="90000"/>
              </a:lnSpc>
              <a:spcBef>
                <a:spcPts val="500"/>
              </a:spcBef>
              <a:buClr>
                <a:srgbClr val="0000FF"/>
              </a:buCl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000" b="1" u="sng" dirty="0">
                <a:solidFill>
                  <a:srgbClr val="0070C0"/>
                </a:solidFill>
              </a:rPr>
              <a:t>http://www.darc.de</a:t>
            </a:r>
          </a:p>
          <a:p>
            <a:pPr marL="914400" lvl="2" indent="0">
              <a:lnSpc>
                <a:spcPct val="90000"/>
              </a:lnSpc>
              <a:spcBef>
                <a:spcPts val="500"/>
              </a:spcBef>
              <a:buClr>
                <a:srgbClr val="0000FF"/>
              </a:buCl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000" b="1" u="sng" dirty="0">
                <a:solidFill>
                  <a:srgbClr val="0070C0"/>
                </a:solidFill>
              </a:rPr>
              <a:t>http://www.darc.de/distrikte/A/05</a:t>
            </a:r>
          </a:p>
          <a:p>
            <a:pPr lvl="2" eaLnBrk="1" hangingPunct="1">
              <a:lnSpc>
                <a:spcPct val="90000"/>
              </a:lnSpc>
              <a:spcBef>
                <a:spcPts val="500"/>
              </a:spcBef>
              <a:buClrTx/>
              <a:buFontTx/>
              <a:buNone/>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000" dirty="0" smtClean="0"/>
          </a:p>
          <a:p>
            <a:pPr marL="315913" indent="-315913" eaLnBrk="1" hangingPunct="1">
              <a:lnSpc>
                <a:spcPct val="90000"/>
              </a:lnSpc>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800" b="1" dirty="0" err="1" smtClean="0"/>
              <a:t>AATiS</a:t>
            </a:r>
            <a:r>
              <a:rPr lang="de-DE" altLang="de-DE" sz="2800" dirty="0" smtClean="0"/>
              <a:t>   ( </a:t>
            </a:r>
            <a:r>
              <a:rPr lang="de-DE" altLang="de-DE" sz="1800" b="1" dirty="0" smtClean="0"/>
              <a:t>Arbeitskreis Amateurfunk und</a:t>
            </a:r>
            <a:r>
              <a:rPr lang="de-DE" altLang="de-DE" sz="2800" b="1" dirty="0" smtClean="0"/>
              <a:t> </a:t>
            </a:r>
            <a:r>
              <a:rPr lang="de-DE" altLang="de-DE" sz="1800" b="1" dirty="0" smtClean="0"/>
              <a:t>Technik in der</a:t>
            </a:r>
            <a:r>
              <a:rPr lang="de-DE" altLang="de-DE" sz="2800" b="1" dirty="0" smtClean="0"/>
              <a:t> </a:t>
            </a:r>
            <a:r>
              <a:rPr lang="de-DE" altLang="de-DE" sz="1800" b="1" dirty="0" smtClean="0"/>
              <a:t>Schule</a:t>
            </a:r>
            <a:r>
              <a:rPr lang="de-DE" altLang="de-DE" sz="2800" dirty="0" smtClean="0"/>
              <a:t> )</a:t>
            </a:r>
          </a:p>
          <a:p>
            <a:pPr marL="914400" lvl="2" indent="0">
              <a:lnSpc>
                <a:spcPct val="90000"/>
              </a:lnSpc>
              <a:spcBef>
                <a:spcPts val="500"/>
              </a:spcBef>
              <a:buClr>
                <a:srgbClr val="0000FF"/>
              </a:buCl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000" b="1" u="sng" dirty="0">
                <a:solidFill>
                  <a:srgbClr val="0070C0"/>
                </a:solidFill>
              </a:rPr>
              <a:t>http://</a:t>
            </a:r>
            <a:r>
              <a:rPr lang="de-DE" altLang="de-DE" sz="2000" b="1" u="sng" dirty="0" smtClean="0">
                <a:solidFill>
                  <a:srgbClr val="0070C0"/>
                </a:solidFill>
              </a:rPr>
              <a:t>www.aatis.de</a:t>
            </a:r>
            <a:br>
              <a:rPr lang="de-DE" altLang="de-DE" sz="2000" b="1" u="sng" dirty="0" smtClean="0">
                <a:solidFill>
                  <a:srgbClr val="0070C0"/>
                </a:solidFill>
              </a:rPr>
            </a:br>
            <a:r>
              <a:rPr lang="de-DE" altLang="de-DE" sz="2000" b="1" dirty="0" smtClean="0">
                <a:solidFill>
                  <a:schemeClr val="tx1"/>
                </a:solidFill>
              </a:rPr>
              <a:t>(Viele Experimente in Physik und Funk)</a:t>
            </a:r>
          </a:p>
          <a:p>
            <a:pPr lvl="2" eaLnBrk="1" hangingPunct="1">
              <a:lnSpc>
                <a:spcPct val="90000"/>
              </a:lnSpc>
              <a:spcBef>
                <a:spcPts val="500"/>
              </a:spcBef>
              <a:buClrTx/>
              <a:buFontTx/>
              <a:buNone/>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000" dirty="0" smtClean="0"/>
          </a:p>
          <a:p>
            <a:pPr marL="315913" indent="-315913" eaLnBrk="1" hangingPunct="1">
              <a:lnSpc>
                <a:spcPct val="90000"/>
              </a:lnSpc>
              <a:spcBef>
                <a:spcPts val="7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800" b="1" dirty="0" smtClean="0"/>
              <a:t>AMSAT</a:t>
            </a:r>
            <a:r>
              <a:rPr lang="de-DE" altLang="de-DE" sz="2800" dirty="0" smtClean="0"/>
              <a:t> ( </a:t>
            </a:r>
            <a:r>
              <a:rPr lang="de-DE" altLang="de-DE" sz="1800" b="1" dirty="0" smtClean="0"/>
              <a:t>Radio Amateur </a:t>
            </a:r>
            <a:r>
              <a:rPr lang="de-DE" altLang="de-DE" sz="1800" b="1" dirty="0" err="1" smtClean="0"/>
              <a:t>Satellite</a:t>
            </a:r>
            <a:r>
              <a:rPr lang="de-DE" altLang="de-DE" sz="2800" b="1" dirty="0" smtClean="0"/>
              <a:t> </a:t>
            </a:r>
            <a:r>
              <a:rPr lang="de-DE" altLang="de-DE" sz="1800" b="1" dirty="0" smtClean="0"/>
              <a:t>Corporation</a:t>
            </a:r>
            <a:r>
              <a:rPr lang="de-DE" altLang="de-DE" sz="1800" dirty="0" smtClean="0"/>
              <a:t> </a:t>
            </a:r>
            <a:r>
              <a:rPr lang="de-DE" altLang="de-DE" sz="2800" dirty="0" smtClean="0"/>
              <a:t>)</a:t>
            </a:r>
          </a:p>
          <a:p>
            <a:pPr marL="914400" lvl="2" indent="0">
              <a:lnSpc>
                <a:spcPct val="90000"/>
              </a:lnSpc>
              <a:spcBef>
                <a:spcPts val="500"/>
              </a:spcBef>
              <a:buClr>
                <a:srgbClr val="0000FF"/>
              </a:buCl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000" b="1" u="sng" dirty="0">
                <a:solidFill>
                  <a:srgbClr val="0070C0"/>
                </a:solidFill>
              </a:rPr>
              <a:t>http://</a:t>
            </a:r>
            <a:r>
              <a:rPr lang="de-DE" altLang="de-DE" sz="2000" b="1" u="sng" dirty="0" smtClean="0">
                <a:solidFill>
                  <a:srgbClr val="0070C0"/>
                </a:solidFill>
              </a:rPr>
              <a:t>www.amsat-dl.org</a:t>
            </a:r>
            <a:br>
              <a:rPr lang="de-DE" altLang="de-DE" sz="2000" b="1" u="sng" dirty="0" smtClean="0">
                <a:solidFill>
                  <a:srgbClr val="0070C0"/>
                </a:solidFill>
              </a:rPr>
            </a:br>
            <a:r>
              <a:rPr lang="de-DE" altLang="de-DE" sz="2000" b="1" dirty="0" smtClean="0">
                <a:solidFill>
                  <a:schemeClr val="tx1"/>
                </a:solidFill>
              </a:rPr>
              <a:t>(Hier erfährt man alles über unsere </a:t>
            </a:r>
            <a:br>
              <a:rPr lang="de-DE" altLang="de-DE" sz="2000" b="1" dirty="0" smtClean="0">
                <a:solidFill>
                  <a:schemeClr val="tx1"/>
                </a:solidFill>
              </a:rPr>
            </a:br>
            <a:r>
              <a:rPr lang="de-DE" altLang="de-DE" sz="2000" b="1" dirty="0" smtClean="0">
                <a:solidFill>
                  <a:schemeClr val="tx1"/>
                </a:solidFill>
              </a:rPr>
              <a:t>Satellitenprojekte)</a:t>
            </a:r>
          </a:p>
        </p:txBody>
      </p:sp>
      <p:pic>
        <p:nvPicPr>
          <p:cNvPr id="7066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3414518"/>
            <a:ext cx="1584325" cy="1349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6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1095" y="1341438"/>
            <a:ext cx="1785938" cy="1250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66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5229225"/>
            <a:ext cx="2409825" cy="590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feld 6"/>
          <p:cNvSpPr txBox="1"/>
          <p:nvPr/>
        </p:nvSpPr>
        <p:spPr>
          <a:xfrm>
            <a:off x="323528" y="6309320"/>
            <a:ext cx="8584401" cy="369332"/>
          </a:xfrm>
          <a:prstGeom prst="rect">
            <a:avLst/>
          </a:prstGeom>
          <a:noFill/>
        </p:spPr>
        <p:txBody>
          <a:bodyPr wrap="none" rtlCol="0">
            <a:spAutoFit/>
          </a:bodyPr>
          <a:lstStyle/>
          <a:p>
            <a:r>
              <a:rPr lang="de-DE" dirty="0" smtClean="0">
                <a:solidFill>
                  <a:schemeClr val="tx1"/>
                </a:solidFill>
              </a:rPr>
              <a:t>Diese Präsentation ist mit freundlicher Unterstützung von Udo DJ5UO entstanden.</a:t>
            </a:r>
            <a:endParaRPr lang="de-DE" dirty="0">
              <a:solidFill>
                <a:schemeClr val="tx1"/>
              </a:solidFill>
            </a:endParaRPr>
          </a:p>
        </p:txBody>
      </p:sp>
    </p:spTree>
    <p:extLst>
      <p:ext uri="{BB962C8B-B14F-4D97-AF65-F5344CB8AC3E}">
        <p14:creationId xmlns:p14="http://schemas.microsoft.com/office/powerpoint/2010/main" val="156361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Geräte für UKW</a:t>
            </a:r>
          </a:p>
        </p:txBody>
      </p:sp>
      <p:sp>
        <p:nvSpPr>
          <p:cNvPr id="8198" name="Rectangle 3"/>
          <p:cNvSpPr>
            <a:spLocks noGrp="1" noChangeArrowheads="1"/>
          </p:cNvSpPr>
          <p:nvPr>
            <p:ph type="body" idx="1"/>
          </p:nvPr>
        </p:nvSpPr>
        <p:spPr>
          <a:xfrm>
            <a:off x="179387" y="1331471"/>
            <a:ext cx="5904781" cy="5346467"/>
          </a:xfrm>
        </p:spPr>
        <p:txBody>
          <a:bodyPr/>
          <a:lstStyle/>
          <a:p>
            <a:pPr marL="315913" lvl="0" indent="-315913">
              <a:lnSpc>
                <a:spcPct val="90000"/>
              </a:lnSpc>
              <a:spcBef>
                <a:spcPts val="5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800" dirty="0" smtClean="0">
                <a:solidFill>
                  <a:schemeClr val="tx1"/>
                </a:solidFill>
              </a:rPr>
              <a:t>Handfunkgeräte</a:t>
            </a:r>
          </a:p>
          <a:p>
            <a:pPr marL="715963" lvl="1" indent="-315913">
              <a:lnSpc>
                <a:spcPct val="90000"/>
              </a:lnSpc>
              <a:spcBef>
                <a:spcPts val="500"/>
              </a:spcBef>
              <a:buFont typeface="Symbol" panose="05050102010706020507" pitchFamily="18" charset="2"/>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1800" dirty="0" smtClean="0">
                <a:solidFill>
                  <a:schemeClr val="tx1"/>
                </a:solidFill>
              </a:rPr>
              <a:t>Im Bereich von 144 MHz bis 1.3 GHz.</a:t>
            </a:r>
          </a:p>
          <a:p>
            <a:pPr marL="715963" lvl="1" indent="-315913">
              <a:lnSpc>
                <a:spcPct val="90000"/>
              </a:lnSpc>
              <a:spcBef>
                <a:spcPts val="500"/>
              </a:spcBef>
              <a:buFont typeface="Symbol" panose="05050102010706020507" pitchFamily="18" charset="2"/>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1800" dirty="0" smtClean="0">
                <a:solidFill>
                  <a:schemeClr val="tx1"/>
                </a:solidFill>
              </a:rPr>
              <a:t>Mit Leistungen bis ca. 5 Watt</a:t>
            </a:r>
          </a:p>
          <a:p>
            <a:pPr marL="715963" lvl="1" indent="-315913">
              <a:lnSpc>
                <a:spcPct val="90000"/>
              </a:lnSpc>
              <a:spcBef>
                <a:spcPts val="500"/>
              </a:spcBef>
              <a:buFont typeface="Symbol" panose="05050102010706020507" pitchFamily="18" charset="2"/>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1800" dirty="0" smtClean="0">
                <a:solidFill>
                  <a:schemeClr val="tx1"/>
                </a:solidFill>
              </a:rPr>
              <a:t>Mit solchen Geräten, fast so klein wie ein Handy, kann man über eine Relaisfunkstelle Hunderte von Kilometern überbrücken.</a:t>
            </a:r>
          </a:p>
          <a:p>
            <a:pPr marL="715963" lvl="1" indent="-315913">
              <a:lnSpc>
                <a:spcPct val="90000"/>
              </a:lnSpc>
              <a:spcBef>
                <a:spcPts val="500"/>
              </a:spcBef>
              <a:buFont typeface="Symbol" panose="05050102010706020507" pitchFamily="18" charset="2"/>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1800" dirty="0" smtClean="0">
                <a:solidFill>
                  <a:schemeClr val="tx1"/>
                </a:solidFill>
              </a:rPr>
              <a:t>Man darf auch Richtantennen anschließen und kann so die Reichweite erhöhen.</a:t>
            </a:r>
            <a:br>
              <a:rPr lang="de-DE" altLang="de-DE" sz="1800" dirty="0" smtClean="0">
                <a:solidFill>
                  <a:schemeClr val="tx1"/>
                </a:solidFill>
              </a:rPr>
            </a:br>
            <a:endParaRPr lang="de-DE" altLang="de-DE" sz="1800" dirty="0" smtClean="0">
              <a:solidFill>
                <a:schemeClr val="tx1"/>
              </a:solidFill>
            </a:endParaRPr>
          </a:p>
          <a:p>
            <a:pPr marL="400050">
              <a:lnSpc>
                <a:spcPct val="90000"/>
              </a:lnSpc>
              <a:spcBef>
                <a:spcPts val="500"/>
              </a:spcBef>
              <a:buFont typeface="Arial" panose="020B0604020202020204" pitchFamily="34"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800" dirty="0" smtClean="0">
                <a:solidFill>
                  <a:schemeClr val="tx1"/>
                </a:solidFill>
              </a:rPr>
              <a:t>Mobilfunkgeräte</a:t>
            </a:r>
          </a:p>
          <a:p>
            <a:pPr marL="800100" lvl="1">
              <a:lnSpc>
                <a:spcPct val="90000"/>
              </a:lnSpc>
              <a:spcBef>
                <a:spcPts val="500"/>
              </a:spcBef>
              <a:buFont typeface="Symbol" panose="05050102010706020507" pitchFamily="18" charset="2"/>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1800" dirty="0" smtClean="0">
                <a:solidFill>
                  <a:schemeClr val="tx1"/>
                </a:solidFill>
              </a:rPr>
              <a:t>Sind im Auto fest eingebaut zu empfehlen. Leistung bis ca. 40 Watt.</a:t>
            </a:r>
            <a:br>
              <a:rPr lang="de-DE" altLang="de-DE" sz="1800" dirty="0" smtClean="0">
                <a:solidFill>
                  <a:schemeClr val="tx1"/>
                </a:solidFill>
              </a:rPr>
            </a:br>
            <a:endParaRPr lang="de-DE" altLang="de-DE" sz="1800" dirty="0" smtClean="0">
              <a:solidFill>
                <a:schemeClr val="tx1"/>
              </a:solidFill>
            </a:endParaRPr>
          </a:p>
          <a:p>
            <a:pPr marL="400050">
              <a:lnSpc>
                <a:spcPct val="90000"/>
              </a:lnSpc>
              <a:spcBef>
                <a:spcPts val="500"/>
              </a:spcBef>
              <a:buFont typeface="Arial" panose="020B0604020202020204" pitchFamily="34"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800" dirty="0" smtClean="0">
                <a:solidFill>
                  <a:schemeClr val="tx1"/>
                </a:solidFill>
              </a:rPr>
              <a:t>Heimstationen</a:t>
            </a:r>
          </a:p>
          <a:p>
            <a:pPr marL="800100" lvl="1">
              <a:lnSpc>
                <a:spcPct val="90000"/>
              </a:lnSpc>
              <a:spcBef>
                <a:spcPts val="500"/>
              </a:spcBef>
              <a:buFont typeface="Symbol" panose="05050102010706020507" pitchFamily="18" charset="2"/>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1800" dirty="0" smtClean="0">
                <a:solidFill>
                  <a:schemeClr val="tx1"/>
                </a:solidFill>
              </a:rPr>
              <a:t>Verfügen </a:t>
            </a:r>
            <a:r>
              <a:rPr lang="de-DE" altLang="de-DE" sz="1800" dirty="0">
                <a:solidFill>
                  <a:schemeClr val="tx1"/>
                </a:solidFill>
              </a:rPr>
              <a:t>über höhere </a:t>
            </a:r>
            <a:r>
              <a:rPr lang="de-DE" altLang="de-DE" sz="1800" dirty="0" smtClean="0">
                <a:solidFill>
                  <a:schemeClr val="tx1"/>
                </a:solidFill>
              </a:rPr>
              <a:t>Ausgangsleistungen (bis 100 Watt) und </a:t>
            </a:r>
            <a:r>
              <a:rPr lang="de-DE" altLang="de-DE" sz="1800" dirty="0">
                <a:solidFill>
                  <a:schemeClr val="tx1"/>
                </a:solidFill>
              </a:rPr>
              <a:t>unterstützen meist mehr </a:t>
            </a:r>
            <a:r>
              <a:rPr lang="de-DE" altLang="de-DE" sz="1800" dirty="0" smtClean="0">
                <a:solidFill>
                  <a:schemeClr val="tx1"/>
                </a:solidFill>
              </a:rPr>
              <a:t>Modulationsverfahren.</a:t>
            </a:r>
            <a:endParaRPr lang="de-DE" altLang="de-DE" sz="1800" dirty="0">
              <a:solidFill>
                <a:schemeClr val="tx1"/>
              </a:solidFill>
            </a:endParaRPr>
          </a:p>
          <a:p>
            <a:pPr marL="315913" indent="-315913" eaLnBrk="1" hangingPunct="1">
              <a:lnSpc>
                <a:spcPct val="90000"/>
              </a:lnSpc>
              <a:spcBef>
                <a:spcPts val="500"/>
              </a:spcBef>
              <a:buClrTx/>
              <a:buFontTx/>
              <a:buNone/>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000" b="1" dirty="0" smtClean="0"/>
          </a:p>
          <a:p>
            <a:pPr marL="315913" indent="-315913" eaLnBrk="1" hangingPunct="1">
              <a:lnSpc>
                <a:spcPct val="90000"/>
              </a:lnSpc>
              <a:spcBef>
                <a:spcPts val="500"/>
              </a:spcBef>
              <a:buClrTx/>
              <a:buFontTx/>
              <a:buNone/>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000" b="1" dirty="0" smtClean="0"/>
          </a:p>
        </p:txBody>
      </p:sp>
      <p:pic>
        <p:nvPicPr>
          <p:cNvPr id="6146" name="Picture 2" descr="http://www.pa4nic.nl/FT-736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5049411"/>
            <a:ext cx="2736304" cy="16647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dd1us.de/images/tm-d710e-klein.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3276068"/>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dd1us.de/images/icom%20ic-t81%20quadband%20handheld.gif">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6376" y="332656"/>
            <a:ext cx="754767" cy="3177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20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457200" y="274638"/>
            <a:ext cx="8229600" cy="993775"/>
          </a:xfrm>
          <a:noFill/>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smtClean="0"/>
              <a:t>Geräte für Kurzwelle</a:t>
            </a:r>
          </a:p>
        </p:txBody>
      </p:sp>
      <p:sp>
        <p:nvSpPr>
          <p:cNvPr id="9222" name="Rectangle 3"/>
          <p:cNvSpPr>
            <a:spLocks noGrp="1" noChangeArrowheads="1"/>
          </p:cNvSpPr>
          <p:nvPr>
            <p:ph type="body" idx="1"/>
          </p:nvPr>
        </p:nvSpPr>
        <p:spPr>
          <a:xfrm>
            <a:off x="360363" y="1336675"/>
            <a:ext cx="4860925" cy="4603750"/>
          </a:xfrm>
        </p:spPr>
        <p:txBody>
          <a:bodyPr/>
          <a:lstStyle/>
          <a:p>
            <a:pPr marL="0" indent="0" eaLnBrk="1" hangingPunct="1">
              <a:spcBef>
                <a:spcPts val="700"/>
              </a:spcBef>
              <a:buClr>
                <a:srgbClr val="0000FF"/>
              </a:buCl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800" dirty="0" smtClean="0">
                <a:solidFill>
                  <a:schemeClr val="tx1"/>
                </a:solidFill>
              </a:rPr>
              <a:t>Kurzwellengeräte für</a:t>
            </a:r>
            <a:br>
              <a:rPr lang="de-DE" altLang="de-DE" sz="2800" dirty="0" smtClean="0">
                <a:solidFill>
                  <a:schemeClr val="tx1"/>
                </a:solidFill>
              </a:rPr>
            </a:br>
            <a:r>
              <a:rPr lang="de-DE" altLang="de-DE" sz="2800" dirty="0" smtClean="0">
                <a:solidFill>
                  <a:schemeClr val="tx1"/>
                </a:solidFill>
              </a:rPr>
              <a:t>weltweite Verbindungen:</a:t>
            </a:r>
            <a:br>
              <a:rPr lang="de-DE" altLang="de-DE" sz="2800" dirty="0" smtClean="0">
                <a:solidFill>
                  <a:schemeClr val="tx1"/>
                </a:solidFill>
              </a:rPr>
            </a:br>
            <a:endParaRPr lang="de-DE" altLang="de-DE" sz="2800" dirty="0" smtClean="0">
              <a:solidFill>
                <a:schemeClr val="tx1"/>
              </a:solidFill>
            </a:endParaRPr>
          </a:p>
          <a:p>
            <a:pPr marL="715963" lvl="1" indent="-258763" eaLnBrk="1" hangingPunct="1">
              <a:spcBef>
                <a:spcPts val="6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Im Bereich von 1,8 MHz bis 50 MHz</a:t>
            </a:r>
          </a:p>
          <a:p>
            <a:pPr marL="715963" lvl="1" indent="-258763" eaLnBrk="1" hangingPunct="1">
              <a:spcBef>
                <a:spcPts val="6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Mit Leistungen meist</a:t>
            </a:r>
            <a:br>
              <a:rPr lang="de-DE" altLang="de-DE" sz="2400" dirty="0" smtClean="0">
                <a:solidFill>
                  <a:schemeClr val="tx1"/>
                </a:solidFill>
              </a:rPr>
            </a:br>
            <a:r>
              <a:rPr lang="de-DE" altLang="de-DE" sz="2400" dirty="0" smtClean="0">
                <a:solidFill>
                  <a:schemeClr val="tx1"/>
                </a:solidFill>
              </a:rPr>
              <a:t>ca. 100 Watt</a:t>
            </a:r>
          </a:p>
          <a:p>
            <a:pPr marL="715963" lvl="1" indent="-258763" eaLnBrk="1" hangingPunct="1">
              <a:spcBef>
                <a:spcPts val="600"/>
              </a:spcBef>
              <a:buFont typeface="Arial" charset="0"/>
              <a:buChar cha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r>
              <a:rPr lang="de-DE" altLang="de-DE" sz="2400" dirty="0" smtClean="0">
                <a:solidFill>
                  <a:schemeClr val="tx1"/>
                </a:solidFill>
              </a:rPr>
              <a:t>Stationär oder auch mobil </a:t>
            </a:r>
            <a:br>
              <a:rPr lang="de-DE" altLang="de-DE" sz="2400" dirty="0" smtClean="0">
                <a:solidFill>
                  <a:schemeClr val="tx1"/>
                </a:solidFill>
              </a:rPr>
            </a:br>
            <a:r>
              <a:rPr lang="de-DE" altLang="de-DE" sz="2400" dirty="0" smtClean="0">
                <a:solidFill>
                  <a:schemeClr val="tx1"/>
                </a:solidFill>
              </a:rPr>
              <a:t>aus dem Auto oder portabel</a:t>
            </a:r>
            <a:r>
              <a:rPr lang="de-DE" altLang="de-DE" sz="2400" b="1" dirty="0" smtClean="0"/>
              <a:t/>
            </a:r>
            <a:br>
              <a:rPr lang="de-DE" altLang="de-DE" sz="2400" b="1" dirty="0" smtClean="0"/>
            </a:br>
            <a:endParaRPr lang="de-DE" altLang="de-DE" sz="2400" b="1" dirty="0" smtClean="0"/>
          </a:p>
          <a:p>
            <a:pPr marL="315913" indent="-315913" eaLnBrk="1" hangingPunct="1">
              <a:spcBef>
                <a:spcPts val="600"/>
              </a:spcBef>
              <a:buClrTx/>
              <a:buFontTx/>
              <a:buNone/>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Lst>
            </a:pPr>
            <a:endParaRPr lang="de-DE" altLang="de-DE" sz="2400" b="1" dirty="0" smtClean="0"/>
          </a:p>
        </p:txBody>
      </p:sp>
      <p:pic>
        <p:nvPicPr>
          <p:cNvPr id="92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773238"/>
            <a:ext cx="2857500" cy="1409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3716338"/>
            <a:ext cx="2857500" cy="214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348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Lucida Sans Unicode"/>
        <a:cs typeface="Lucida Sans Unicode"/>
      </a:majorFont>
      <a:minorFont>
        <a:latin typeface="Arial"/>
        <a:ea typeface="Lucida Sans Unicode"/>
        <a:cs typeface="Lucida Sans Unicod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2570</Words>
  <Application>Microsoft Office PowerPoint</Application>
  <PresentationFormat>Bildschirmpräsentation (4:3)</PresentationFormat>
  <Paragraphs>420</Paragraphs>
  <Slides>75</Slides>
  <Notes>35</Notes>
  <HiddenSlides>0</HiddenSlides>
  <MMClips>15</MMClips>
  <ScaleCrop>false</ScaleCrop>
  <HeadingPairs>
    <vt:vector size="6" baseType="variant">
      <vt:variant>
        <vt:lpstr>Design</vt:lpstr>
      </vt:variant>
      <vt:variant>
        <vt:i4>1</vt:i4>
      </vt:variant>
      <vt:variant>
        <vt:lpstr>Folientitel</vt:lpstr>
      </vt:variant>
      <vt:variant>
        <vt:i4>75</vt:i4>
      </vt:variant>
      <vt:variant>
        <vt:lpstr>Zielgruppenorientierte Präsentationen</vt:lpstr>
      </vt:variant>
      <vt:variant>
        <vt:i4>1</vt:i4>
      </vt:variant>
    </vt:vector>
  </HeadingPairs>
  <TitlesOfParts>
    <vt:vector size="77" baseType="lpstr">
      <vt:lpstr>Larissa</vt:lpstr>
      <vt:lpstr>Amateurfunk</vt:lpstr>
      <vt:lpstr>Fragestellungen</vt:lpstr>
      <vt:lpstr>Was ist Amateurfunk? </vt:lpstr>
      <vt:lpstr>Was ist speziell am Amateurfunk ?</vt:lpstr>
      <vt:lpstr>Was ist speziell am Amateurfunk ?</vt:lpstr>
      <vt:lpstr>Was kann man damit machen ?</vt:lpstr>
      <vt:lpstr>Wie weit kann man funken ?</vt:lpstr>
      <vt:lpstr>Geräte für UKW</vt:lpstr>
      <vt:lpstr>Geräte für Kurzwelle</vt:lpstr>
      <vt:lpstr>Antennen</vt:lpstr>
      <vt:lpstr>Kurzwelle</vt:lpstr>
      <vt:lpstr>UKW-Relaisfunkstellen</vt:lpstr>
      <vt:lpstr>Amateurfunk von unterwegs </vt:lpstr>
      <vt:lpstr>Morsen und Sprechfunk</vt:lpstr>
      <vt:lpstr>RTTY</vt:lpstr>
      <vt:lpstr>PSK31</vt:lpstr>
      <vt:lpstr>Packet Radio</vt:lpstr>
      <vt:lpstr>APRS </vt:lpstr>
      <vt:lpstr>     EchoLink   (VoIP)</vt:lpstr>
      <vt:lpstr>SSTV (Slow Scan Television) </vt:lpstr>
      <vt:lpstr>Amateur-Fernsehen  ( ATV )</vt:lpstr>
      <vt:lpstr>Ballon - Missionen</vt:lpstr>
      <vt:lpstr>Ballon - Missionen</vt:lpstr>
      <vt:lpstr>Ballon - Missionen</vt:lpstr>
      <vt:lpstr>Meteor - Scatter</vt:lpstr>
      <vt:lpstr>Wettbewerbe  (Contests)</vt:lpstr>
      <vt:lpstr>Funkpeilen</vt:lpstr>
      <vt:lpstr>Ausbildung</vt:lpstr>
      <vt:lpstr>Notfunk</vt:lpstr>
      <vt:lpstr>Organisation der Funkamateure</vt:lpstr>
      <vt:lpstr>Amateurfunk über Satelliten</vt:lpstr>
      <vt:lpstr>Agenda</vt:lpstr>
      <vt:lpstr>Historie</vt:lpstr>
      <vt:lpstr>Amateurfunksatelliten</vt:lpstr>
      <vt:lpstr>Sounds from Space</vt:lpstr>
      <vt:lpstr>PowerPoint-Präsentation</vt:lpstr>
      <vt:lpstr>PowerPoint-Präsentation</vt:lpstr>
      <vt:lpstr>PowerPoint-Präsentation</vt:lpstr>
      <vt:lpstr>PowerPoint-Präsentation</vt:lpstr>
      <vt:lpstr>Satellitenbahnen</vt:lpstr>
      <vt:lpstr>Satellitenbahnen</vt:lpstr>
      <vt:lpstr>Satellitenbahnen – Astra (GEO)</vt:lpstr>
      <vt:lpstr>Satellitenbahnen – AO10 (HEO)</vt:lpstr>
      <vt:lpstr>Satellitenbahnen – AO40 (HEO)</vt:lpstr>
      <vt:lpstr>Satellitenbahnen – AO7 (LEO)</vt:lpstr>
      <vt:lpstr>Frequenzbereiche</vt:lpstr>
      <vt:lpstr>Betriebsarten 1/2</vt:lpstr>
      <vt:lpstr>Betriebsarten 2/2</vt:lpstr>
      <vt:lpstr>Empfang von Telemetrie</vt:lpstr>
      <vt:lpstr>Welche Satelliten sind aktiv ?</vt:lpstr>
      <vt:lpstr>Berechnung der Satellitenbahnen</vt:lpstr>
      <vt:lpstr>Berechnung der Satellitenbahnen</vt:lpstr>
      <vt:lpstr>Berechnung der Satellitenbahnen</vt:lpstr>
      <vt:lpstr>Equipment</vt:lpstr>
      <vt:lpstr>Equipment</vt:lpstr>
      <vt:lpstr>Equipment (Beispiel AO-51)</vt:lpstr>
      <vt:lpstr>Equipment (Beispiel AO-13)</vt:lpstr>
      <vt:lpstr>Funkbetrieb mit/über die ISS</vt:lpstr>
      <vt:lpstr>Daten der ISS</vt:lpstr>
      <vt:lpstr>Amateurfunkbetrieb von der ISS </vt:lpstr>
      <vt:lpstr>Frequenzen der ISS</vt:lpstr>
      <vt:lpstr>ISS Hörbarkeit &amp; Betrieb</vt:lpstr>
      <vt:lpstr>APRS via Satellit</vt:lpstr>
      <vt:lpstr>APRS via Satellit</vt:lpstr>
      <vt:lpstr>Schulkontakte mit der ISS</vt:lpstr>
      <vt:lpstr>Schulkontakte mit der ISS</vt:lpstr>
      <vt:lpstr>Schulkontakte mit der ISS</vt:lpstr>
      <vt:lpstr>PowerPoint-Präsentation</vt:lpstr>
      <vt:lpstr>Eigene Kontakte mit der ISS</vt:lpstr>
      <vt:lpstr>Amateurfunkfernsehen von der ISS</vt:lpstr>
      <vt:lpstr>PowerPoint-Präsentation</vt:lpstr>
      <vt:lpstr>Wie geht es weiter ?</vt:lpstr>
      <vt:lpstr>Wie geht es in DL weiter ?</vt:lpstr>
      <vt:lpstr>Wie geht es in DL weiter ?</vt:lpstr>
      <vt:lpstr>Hier noch einige Links :</vt:lpstr>
      <vt:lpstr>Kurzpräsentation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Amateurfunk</dc:title>
  <dc:creator>Udo Tillmann</dc:creator>
  <cp:lastModifiedBy>Matthias</cp:lastModifiedBy>
  <cp:revision>292</cp:revision>
  <cp:lastPrinted>1601-01-01T00:00:00Z</cp:lastPrinted>
  <dcterms:created xsi:type="dcterms:W3CDTF">2003-05-19T17:47:11Z</dcterms:created>
  <dcterms:modified xsi:type="dcterms:W3CDTF">2014-03-27T00:00:47Z</dcterms:modified>
</cp:coreProperties>
</file>