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sldIdLst>
    <p:sldId id="493" r:id="rId2"/>
    <p:sldId id="304" r:id="rId3"/>
    <p:sldId id="494" r:id="rId4"/>
    <p:sldId id="309" r:id="rId5"/>
    <p:sldId id="483" r:id="rId6"/>
    <p:sldId id="310" r:id="rId7"/>
    <p:sldId id="311" r:id="rId8"/>
    <p:sldId id="312" r:id="rId9"/>
    <p:sldId id="317" r:id="rId10"/>
    <p:sldId id="320" r:id="rId11"/>
    <p:sldId id="495" r:id="rId12"/>
    <p:sldId id="305" r:id="rId13"/>
    <p:sldId id="306" r:id="rId14"/>
    <p:sldId id="330" r:id="rId15"/>
    <p:sldId id="503" r:id="rId16"/>
    <p:sldId id="329" r:id="rId17"/>
    <p:sldId id="336" r:id="rId18"/>
    <p:sldId id="504" r:id="rId19"/>
    <p:sldId id="332" r:id="rId20"/>
    <p:sldId id="496" r:id="rId21"/>
    <p:sldId id="323" r:id="rId22"/>
    <p:sldId id="370" r:id="rId23"/>
    <p:sldId id="488" r:id="rId24"/>
    <p:sldId id="485" r:id="rId25"/>
    <p:sldId id="497" r:id="rId26"/>
    <p:sldId id="372" r:id="rId27"/>
    <p:sldId id="498" r:id="rId28"/>
    <p:sldId id="324" r:id="rId29"/>
    <p:sldId id="505" r:id="rId30"/>
    <p:sldId id="343" r:id="rId31"/>
    <p:sldId id="327" r:id="rId32"/>
    <p:sldId id="499" r:id="rId33"/>
    <p:sldId id="337" r:id="rId34"/>
    <p:sldId id="339" r:id="rId35"/>
    <p:sldId id="340" r:id="rId36"/>
    <p:sldId id="342" r:id="rId37"/>
    <p:sldId id="500" r:id="rId38"/>
    <p:sldId id="344" r:id="rId39"/>
    <p:sldId id="348" r:id="rId40"/>
    <p:sldId id="484" r:id="rId41"/>
    <p:sldId id="347" r:id="rId42"/>
    <p:sldId id="346" r:id="rId43"/>
    <p:sldId id="354" r:id="rId44"/>
    <p:sldId id="356" r:id="rId45"/>
    <p:sldId id="358" r:id="rId46"/>
    <p:sldId id="468" r:id="rId47"/>
    <p:sldId id="274" r:id="rId48"/>
    <p:sldId id="351" r:id="rId49"/>
    <p:sldId id="475" r:id="rId50"/>
    <p:sldId id="502" r:id="rId51"/>
    <p:sldId id="472" r:id="rId52"/>
    <p:sldId id="501" r:id="rId53"/>
    <p:sldId id="506" r:id="rId54"/>
    <p:sldId id="375" r:id="rId55"/>
    <p:sldId id="508" r:id="rId56"/>
    <p:sldId id="450" r:id="rId57"/>
    <p:sldId id="507" r:id="rId58"/>
  </p:sldIdLst>
  <p:sldSz cx="9144000" cy="6858000" type="screen4x3"/>
  <p:notesSz cx="7099300" cy="10234613"/>
  <p:custShowLst>
    <p:custShow name="Kurzpräsentation" id="0">
      <p:sldLst/>
    </p:custShow>
  </p:custShow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04" autoAdjust="0"/>
  </p:normalViewPr>
  <p:slideViewPr>
    <p:cSldViewPr>
      <p:cViewPr>
        <p:scale>
          <a:sx n="110" d="100"/>
          <a:sy n="110" d="100"/>
        </p:scale>
        <p:origin x="-330" y="4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3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48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ea typeface="Lucida Sans Unicode" charset="0"/>
                <a:cs typeface="Lucida Sans Unicode" charset="0"/>
              </a:defRPr>
            </a:lvl1pPr>
          </a:lstStyle>
          <a:p>
            <a:endParaRPr lang="de-DE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dt"/>
          </p:nvPr>
        </p:nvSpPr>
        <p:spPr bwMode="auto">
          <a:xfrm>
            <a:off x="4021138" y="0"/>
            <a:ext cx="3048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ea typeface="Lucida Sans Unicode" charset="0"/>
                <a:cs typeface="Lucida Sans Unicode" charset="0"/>
              </a:defRPr>
            </a:lvl1pPr>
          </a:lstStyle>
          <a:p>
            <a:endParaRPr lang="de-DE"/>
          </a:p>
        </p:txBody>
      </p:sp>
      <p:sp>
        <p:nvSpPr>
          <p:cNvPr id="2069" name="Rectangle 2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089525" cy="3808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70" name="Rectangle 22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150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48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ea typeface="Lucida Sans Unicode" charset="0"/>
                <a:cs typeface="Lucida Sans Unicode" charset="0"/>
              </a:defRPr>
            </a:lvl1pPr>
          </a:lstStyle>
          <a:p>
            <a:endParaRPr lang="de-DE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48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ea typeface="Lucida Sans Unicode" charset="0"/>
                <a:cs typeface="Lucida Sans Unicode" charset="0"/>
              </a:defRPr>
            </a:lvl1pPr>
          </a:lstStyle>
          <a:p>
            <a:fld id="{DED8265F-F1E4-4B71-BDBA-B4899FE951F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0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6950" y="768350"/>
            <a:ext cx="5076825" cy="3808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D8265F-F1E4-4B71-BDBA-B4899FE951F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120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1C04DB-3239-45E6-A440-CEBE456DC323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de-DE" altLang="de-DE" sz="1300" smtClean="0">
              <a:latin typeface="Arial" charset="0"/>
            </a:endParaRPr>
          </a:p>
        </p:txBody>
      </p:sp>
      <p:sp>
        <p:nvSpPr>
          <p:cNvPr id="145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21DE51-B572-4099-A298-FFCF84450E4C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 altLang="de-DE" sz="1300" smtClean="0">
              <a:latin typeface="Arial" charset="0"/>
            </a:endParaRPr>
          </a:p>
        </p:txBody>
      </p:sp>
      <p:sp>
        <p:nvSpPr>
          <p:cNvPr id="1177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6950" y="768350"/>
            <a:ext cx="5076825" cy="3808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D8265F-F1E4-4B71-BDBA-B4899FE951F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121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1DA68-C091-4147-835D-2697EF5D5B80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de-DE" altLang="de-DE" sz="1300" smtClean="0">
              <a:latin typeface="Arial" charset="0"/>
            </a:endParaRPr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6D530-48B5-42A1-8473-DD34679F1AA0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de-DE" altLang="de-DE" sz="1300" smtClean="0">
              <a:latin typeface="Arial" charset="0"/>
            </a:endParaRPr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E0BEC7-BABE-4540-8FAE-DE1041689512}" type="slidenum">
              <a:rPr lang="de-DE"/>
              <a:pPr/>
              <a:t>47</a:t>
            </a:fld>
            <a:endParaRPr lang="de-DE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5363" y="768350"/>
            <a:ext cx="5083175" cy="381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53087" cy="4578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90487D-DCDB-4AE7-8F1F-EA5BC1710C1E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de-DE" altLang="de-DE" sz="1300" smtClean="0">
              <a:latin typeface="Arial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90487D-DCDB-4AE7-8F1F-EA5BC1710C1E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de-DE" altLang="de-DE" sz="1300" smtClean="0">
              <a:latin typeface="Arial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38C4E1-A8F5-4C70-B021-F88B1B2B1807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de-DE" altLang="de-DE" sz="1300" smtClean="0">
              <a:latin typeface="Arial" charset="0"/>
            </a:endParaRPr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D64DECB-5B0E-4A2D-9764-CE5A9EECAE6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86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7C5446-C087-4E5C-8DF3-1321FD6BC5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98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8763" y="53975"/>
            <a:ext cx="2049462" cy="60436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5999163" cy="604361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55EFF5-06BA-4165-82CF-102EF0CBCE9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0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01025" cy="14335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05025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>
          <a:xfrm>
            <a:off x="3132138" y="6381750"/>
            <a:ext cx="2867025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05025" cy="447675"/>
          </a:xfrm>
        </p:spPr>
        <p:txBody>
          <a:bodyPr/>
          <a:lstStyle>
            <a:lvl1pPr>
              <a:defRPr/>
            </a:lvl1pPr>
          </a:lstStyle>
          <a:p>
            <a:fld id="{47F490A0-87BB-4518-94F6-82C206B376C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0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01025" cy="14335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24313" cy="44973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3913" y="1600200"/>
            <a:ext cx="4024312" cy="21717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33913" y="3924300"/>
            <a:ext cx="4024312" cy="21732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05025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132138" y="6381750"/>
            <a:ext cx="2867025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05025" cy="447675"/>
          </a:xfrm>
        </p:spPr>
        <p:txBody>
          <a:bodyPr/>
          <a:lstStyle>
            <a:lvl1pPr>
              <a:defRPr/>
            </a:lvl1pPr>
          </a:lstStyle>
          <a:p>
            <a:fld id="{BA77F4F2-24A6-41DC-82A4-E3488ACF8B8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624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01025" cy="14335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24313" cy="44973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3913" y="1600200"/>
            <a:ext cx="4024312" cy="44973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05025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>
          <a:xfrm>
            <a:off x="3132138" y="6381750"/>
            <a:ext cx="2867025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05025" cy="447675"/>
          </a:xfrm>
        </p:spPr>
        <p:txBody>
          <a:bodyPr/>
          <a:lstStyle>
            <a:lvl1pPr>
              <a:defRPr/>
            </a:lvl1pPr>
          </a:lstStyle>
          <a:p>
            <a:fld id="{78C4FA48-4639-4755-B5FB-16CFF587B98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65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106458-357B-4A1C-B63C-7A5AFE42EFE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5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30537D-4A9D-4519-9BF1-4F709339757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5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4313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3913" y="1600200"/>
            <a:ext cx="4024312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80236-06AE-45F4-9BA0-174E8819BCE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57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6F01BA-92F9-4A2C-8D36-56E93678E8B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76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62BF89-1554-4CFB-B87B-4FF42038BD5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82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11B1C6-976A-40D3-8782-004839B97D5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46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0975C7D-E0E9-40A5-8FBC-047ECAFFB52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53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7DE5AE-BEA5-4DD8-BCB3-7E03B8B05B4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24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010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1025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050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32138" y="6381750"/>
            <a:ext cx="28670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050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B89705B4-6A58-4BEB-A023-0044C1E1B6CB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://www.broadbandtvnews.com/wp-content/uploads/2014/03/EsHail-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://www.dk3wn.info/p/?attachment_id=43316" TargetMode="Externa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dd1us.de/Downloads/getting%20hooked%20to%20satellites.pdf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jpeg"/><Relationship Id="rId3" Type="http://schemas.microsoft.com/office/2007/relationships/media" Target="../media/media7.wav"/><Relationship Id="rId7" Type="http://schemas.openxmlformats.org/officeDocument/2006/relationships/image" Target="../media/image55.jpeg"/><Relationship Id="rId12" Type="http://schemas.openxmlformats.org/officeDocument/2006/relationships/hyperlink" Target="http://www.dd1us.de/images/dp0sl%20gross.jpg" TargetMode="External"/><Relationship Id="rId17" Type="http://schemas.openxmlformats.org/officeDocument/2006/relationships/image" Target="../media/image63.png"/><Relationship Id="rId2" Type="http://schemas.openxmlformats.org/officeDocument/2006/relationships/audio" Target="../media/media6.mp3"/><Relationship Id="rId16" Type="http://schemas.openxmlformats.org/officeDocument/2006/relationships/image" Target="../media/image10.png"/><Relationship Id="rId1" Type="http://schemas.microsoft.com/office/2007/relationships/media" Target="../media/media6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9.jpe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62.jpeg"/><Relationship Id="rId10" Type="http://schemas.openxmlformats.org/officeDocument/2006/relationships/image" Target="../media/image58.jpeg"/><Relationship Id="rId4" Type="http://schemas.openxmlformats.org/officeDocument/2006/relationships/audio" Target="../media/media7.wav"/><Relationship Id="rId9" Type="http://schemas.openxmlformats.org/officeDocument/2006/relationships/image" Target="../media/image57.jpeg"/><Relationship Id="rId1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1.jpeg"/><Relationship Id="rId5" Type="http://schemas.openxmlformats.org/officeDocument/2006/relationships/image" Target="../media/image10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Amateurfunk über Satelliten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47664" y="4725144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Matthias Bopp</a:t>
            </a:r>
            <a:br>
              <a:rPr lang="de-DE" sz="2400" dirty="0" smtClean="0">
                <a:solidFill>
                  <a:schemeClr val="tx1"/>
                </a:solidFill>
              </a:rPr>
            </a:br>
            <a:r>
              <a:rPr lang="de-DE" sz="2400" dirty="0" smtClean="0">
                <a:solidFill>
                  <a:schemeClr val="tx1"/>
                </a:solidFill>
              </a:rPr>
              <a:t>DD1US</a:t>
            </a:r>
          </a:p>
          <a:p>
            <a:pPr algn="ctr"/>
            <a:endParaRPr lang="de-DE" sz="2400" dirty="0" smtClean="0">
              <a:solidFill>
                <a:schemeClr val="tx1"/>
              </a:solidFill>
            </a:endParaRPr>
          </a:p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Emmendingen, den 12.02.2015</a:t>
            </a: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4317504" cy="32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253379" cy="32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701" y="5095427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701" y="5762177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d1us.de/images/darc%20animated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47748"/>
            <a:ext cx="15144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1" r="17638" b="-3846"/>
          <a:stretch/>
        </p:blipFill>
        <p:spPr bwMode="auto">
          <a:xfrm>
            <a:off x="0" y="0"/>
            <a:ext cx="9144000" cy="18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" b="2412"/>
          <a:stretch/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5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dirty="0" err="1" smtClean="0">
                <a:solidFill>
                  <a:schemeClr val="tx1"/>
                </a:solidFill>
              </a:rPr>
              <a:t>from</a:t>
            </a:r>
            <a:r>
              <a:rPr lang="de-DE" sz="2400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Zukunft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Satellitenbahnen</a:t>
            </a:r>
            <a:endParaRPr lang="de-DE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920880" cy="531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51520" y="6484203"/>
            <a:ext cx="8892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Quelle: The Van Allen Belt </a:t>
            </a:r>
            <a:r>
              <a:rPr lang="de-DE" sz="1600" dirty="0" err="1" smtClean="0">
                <a:solidFill>
                  <a:schemeClr val="tx1"/>
                </a:solidFill>
              </a:rPr>
              <a:t>and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typical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satellite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orbits</a:t>
            </a:r>
            <a:r>
              <a:rPr lang="de-DE" sz="1600" dirty="0" smtClean="0">
                <a:solidFill>
                  <a:schemeClr val="tx1"/>
                </a:solidFill>
              </a:rPr>
              <a:t> – The Aerospace Corporation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Satellitenbahnen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5516" y="1240256"/>
            <a:ext cx="8856984" cy="4824536"/>
          </a:xfrm>
        </p:spPr>
        <p:txBody>
          <a:bodyPr/>
          <a:lstStyle/>
          <a:p>
            <a:r>
              <a:rPr lang="de-DE" sz="1800" dirty="0" smtClean="0"/>
              <a:t>Abhängig von ihrer Form und Höhe werden Satellitenbahnen in verschiedene Typen aufgeteilt:</a:t>
            </a:r>
          </a:p>
          <a:p>
            <a:r>
              <a:rPr lang="de-DE" sz="1800" b="1" dirty="0" smtClean="0"/>
              <a:t>GEO (</a:t>
            </a:r>
            <a:r>
              <a:rPr lang="de-DE" sz="1800" b="1" dirty="0" err="1" smtClean="0"/>
              <a:t>Geostationary</a:t>
            </a:r>
            <a:r>
              <a:rPr lang="de-DE" sz="1800" b="1" dirty="0" smtClean="0"/>
              <a:t> Orbit):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Geostationäre Satelliten mit einer Flughöhe von 36.000 km. Die Umlaufzeit beträgt genau einen Tag. In Bezug auf die Erdoberfläche sind diese Satelliten ortsfest. Beispiele: Astra, Eutelsat, </a:t>
            </a:r>
            <a:r>
              <a:rPr lang="de-DE" sz="1800" dirty="0" err="1" smtClean="0"/>
              <a:t>Inmarsat</a:t>
            </a:r>
            <a:r>
              <a:rPr lang="de-DE" sz="1800" dirty="0" smtClean="0"/>
              <a:t>, Meteosat, in Zukunft Es‘Hail-2</a:t>
            </a:r>
          </a:p>
          <a:p>
            <a:r>
              <a:rPr lang="de-DE" sz="1800" b="1" dirty="0" smtClean="0"/>
              <a:t>MEO (Medium Earth Orbit):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Satelliten mit einer Flughöhe von 6.000 - 36.000 km und einer Umlaufdauer von 4–24 Stunden. Beispiele: GPS, GLONASS, Galileo</a:t>
            </a:r>
          </a:p>
          <a:p>
            <a:r>
              <a:rPr lang="de-DE" sz="1800" b="1" dirty="0" smtClean="0"/>
              <a:t>HEO (</a:t>
            </a:r>
            <a:r>
              <a:rPr lang="de-DE" sz="1800" b="1" dirty="0" err="1" smtClean="0"/>
              <a:t>Highly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Elliptical</a:t>
            </a:r>
            <a:r>
              <a:rPr lang="de-DE" sz="1800" b="1" dirty="0" smtClean="0"/>
              <a:t> Orbit):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Satelliten bewegen sich auf elliptischen Bahnen mit großer Exzentrizität, das heißt großem Verhältnis von Perigäum (erdnächstem Punkt) und Apogäum (erdfernstem Punkt). Beispiele: AO10, AO13, AO40, in Zukunft Phase-3E</a:t>
            </a:r>
            <a:endParaRPr lang="de-DE" sz="1800" dirty="0"/>
          </a:p>
          <a:p>
            <a:r>
              <a:rPr lang="de-DE" sz="1800" b="1" dirty="0" smtClean="0"/>
              <a:t>LEO (Low Earth Orbit):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Satelliten mit einer Flughöhe von 200–1.500 km und einer Umlaufdauer von 1,5–2 Stunden. Beispiele: AO-7, FO-29, AO-51, ISS, Wettersatelliten NOAA, Iridium</a:t>
            </a:r>
          </a:p>
        </p:txBody>
      </p:sp>
      <p:sp>
        <p:nvSpPr>
          <p:cNvPr id="4" name="Rechteck 3"/>
          <p:cNvSpPr/>
          <p:nvPr/>
        </p:nvSpPr>
        <p:spPr>
          <a:xfrm>
            <a:off x="1187624" y="6396335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Quelle: http://de.wikipedia.org/wiki/Satellitenorbit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56"/>
            <a:ext cx="1161489" cy="77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9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53975"/>
            <a:ext cx="8784976" cy="1433513"/>
          </a:xfrm>
        </p:spPr>
        <p:txBody>
          <a:bodyPr/>
          <a:lstStyle/>
          <a:p>
            <a:r>
              <a:rPr lang="de-DE" dirty="0" smtClean="0"/>
              <a:t>Satellitenbahnen – Astra (GEO)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12933" y="6221300"/>
            <a:ext cx="795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Astra-1D in einem GEO (</a:t>
            </a:r>
            <a:r>
              <a:rPr lang="de-DE" sz="1600" dirty="0" err="1" smtClean="0">
                <a:solidFill>
                  <a:schemeClr val="tx1"/>
                </a:solidFill>
              </a:rPr>
              <a:t>Geostationary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>
                <a:solidFill>
                  <a:schemeClr val="tx1"/>
                </a:solidFill>
              </a:rPr>
              <a:t>O</a:t>
            </a:r>
            <a:r>
              <a:rPr lang="de-DE" sz="1600" dirty="0" smtClean="0">
                <a:solidFill>
                  <a:schemeClr val="tx1"/>
                </a:solidFill>
              </a:rPr>
              <a:t>rbit</a:t>
            </a:r>
            <a:r>
              <a:rPr lang="de-DE" sz="1600" dirty="0">
                <a:solidFill>
                  <a:schemeClr val="tx1"/>
                </a:solidFill>
              </a:rPr>
              <a:t>): </a:t>
            </a:r>
            <a:r>
              <a:rPr lang="de-DE" sz="1600" dirty="0" smtClean="0">
                <a:solidFill>
                  <a:schemeClr val="tx1"/>
                </a:solidFill>
              </a:rPr>
              <a:t>großer konstanter Sichtbarkeitsbereich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/>
          <a:stretch/>
        </p:blipFill>
        <p:spPr bwMode="auto">
          <a:xfrm>
            <a:off x="755576" y="1250830"/>
            <a:ext cx="7560840" cy="473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http://t2.gstatic.com/images?q=tbn:ANd9GcQfsb8zm_WS4Qt3mzovszow8QYRmJbVqLtKhjx6y1zQFw3t6__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86" y="1499036"/>
            <a:ext cx="1280223" cy="15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7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53975"/>
            <a:ext cx="7499176" cy="1433513"/>
          </a:xfrm>
        </p:spPr>
        <p:txBody>
          <a:bodyPr/>
          <a:lstStyle/>
          <a:p>
            <a:r>
              <a:rPr lang="de-DE" dirty="0" smtClean="0"/>
              <a:t>Es‘HailSat-2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7836" y="6487725"/>
            <a:ext cx="2311923" cy="360040"/>
          </a:xfrm>
        </p:spPr>
        <p:txBody>
          <a:bodyPr/>
          <a:lstStyle/>
          <a:p>
            <a:r>
              <a:rPr lang="de-DE" sz="1600" dirty="0" smtClean="0"/>
              <a:t>http</a:t>
            </a:r>
            <a:r>
              <a:rPr lang="de-DE" sz="1600" dirty="0"/>
              <a:t>://www.amsat-dl.de</a:t>
            </a:r>
          </a:p>
        </p:txBody>
      </p:sp>
      <p:pic>
        <p:nvPicPr>
          <p:cNvPr id="6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6" y="389685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6" y="1056435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63500" y="-3730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215900" y="-2206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Inhaltsplatzhalter 3"/>
          <p:cNvSpPr txBox="1">
            <a:spLocks/>
          </p:cNvSpPr>
          <p:nvPr/>
        </p:nvSpPr>
        <p:spPr bwMode="auto">
          <a:xfrm>
            <a:off x="154851" y="1056435"/>
            <a:ext cx="882059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kern="0" dirty="0" smtClean="0"/>
              <a:t/>
            </a:r>
            <a:br>
              <a:rPr lang="de-DE" sz="2200" kern="0" dirty="0" smtClean="0"/>
            </a:br>
            <a:r>
              <a:rPr lang="de-DE" sz="2200" kern="0" dirty="0" smtClean="0"/>
              <a:t>Ende 2016 wird Katar einen </a:t>
            </a:r>
            <a:r>
              <a:rPr lang="de-DE" sz="2200" kern="0" dirty="0" err="1" smtClean="0"/>
              <a:t>geostationä</a:t>
            </a:r>
            <a:r>
              <a:rPr lang="de-DE" sz="2200" kern="0" dirty="0" smtClean="0"/>
              <a:t>-</a:t>
            </a:r>
            <a:br>
              <a:rPr lang="de-DE" sz="2200" kern="0" dirty="0" smtClean="0"/>
            </a:br>
            <a:r>
              <a:rPr lang="de-DE" sz="2200" kern="0" dirty="0" err="1" smtClean="0"/>
              <a:t>ren</a:t>
            </a:r>
            <a:r>
              <a:rPr lang="de-DE" sz="2200" kern="0" dirty="0" smtClean="0"/>
              <a:t> Satelliten starten. Er wird auch zwei</a:t>
            </a:r>
            <a:br>
              <a:rPr lang="de-DE" sz="2200" kern="0" dirty="0" smtClean="0"/>
            </a:br>
            <a:r>
              <a:rPr lang="de-DE" sz="2200" kern="0" dirty="0" smtClean="0"/>
              <a:t>SX-Transponder (</a:t>
            </a:r>
            <a:r>
              <a:rPr lang="de-DE" sz="2200" kern="0" dirty="0" smtClean="0">
                <a:latin typeface="Calibri"/>
              </a:rPr>
              <a:t>↑</a:t>
            </a:r>
            <a:r>
              <a:rPr lang="de-DE" sz="2200" kern="0" dirty="0" smtClean="0"/>
              <a:t>13cm / </a:t>
            </a:r>
            <a:r>
              <a:rPr lang="de-DE" sz="2200" kern="0" dirty="0" smtClean="0">
                <a:latin typeface="Calibri"/>
              </a:rPr>
              <a:t>↓</a:t>
            </a:r>
            <a:r>
              <a:rPr lang="de-DE" sz="2200" kern="0" dirty="0" smtClean="0"/>
              <a:t>3cm) </a:t>
            </a:r>
            <a:r>
              <a:rPr lang="de-DE" sz="2200" kern="0" dirty="0"/>
              <a:t>haben</a:t>
            </a:r>
            <a:r>
              <a:rPr lang="de-DE" sz="2200" kern="0" dirty="0" smtClean="0"/>
              <a:t>.</a:t>
            </a:r>
            <a:br>
              <a:rPr lang="de-DE" sz="2200" kern="0" dirty="0" smtClean="0"/>
            </a:br>
            <a:r>
              <a:rPr lang="de-DE" sz="2200" kern="0" dirty="0" smtClean="0"/>
              <a:t>Er wird auf 26° Ost positioniert werden</a:t>
            </a:r>
            <a:br>
              <a:rPr lang="de-DE" sz="2200" kern="0" dirty="0" smtClean="0"/>
            </a:br>
            <a:r>
              <a:rPr lang="de-DE" sz="2200" kern="0" dirty="0" smtClean="0"/>
              <a:t>und deckt damit Europa, Afrika und einen </a:t>
            </a:r>
            <a:br>
              <a:rPr lang="de-DE" sz="2200" kern="0" dirty="0" smtClean="0"/>
            </a:br>
            <a:r>
              <a:rPr lang="de-DE" sz="2200" kern="0" dirty="0" smtClean="0"/>
              <a:t>Großteil von Asien gleichzeitig ab.</a:t>
            </a:r>
          </a:p>
          <a:p>
            <a:r>
              <a:rPr lang="de-DE" sz="2200" kern="0" dirty="0" smtClean="0"/>
              <a:t/>
            </a:r>
            <a:br>
              <a:rPr lang="de-DE" sz="2200" kern="0" dirty="0" smtClean="0"/>
            </a:br>
            <a:r>
              <a:rPr lang="de-DE" sz="2200" kern="0" dirty="0" smtClean="0"/>
              <a:t>„Es'HailSat-2“ </a:t>
            </a:r>
            <a:r>
              <a:rPr lang="de-DE" sz="2200" kern="0" dirty="0"/>
              <a:t>wird einen 250 kHz breiten Lineartransponder für </a:t>
            </a:r>
            <a:r>
              <a:rPr lang="de-DE" sz="2200" kern="0" dirty="0" smtClean="0"/>
              <a:t>Schmalbandbetriebsarten sowie </a:t>
            </a:r>
            <a:r>
              <a:rPr lang="de-DE" sz="2200" kern="0" dirty="0"/>
              <a:t>einen 8 MHz breiten Transponder für experimentelle digitale Modulationsarten </a:t>
            </a:r>
            <a:r>
              <a:rPr lang="de-DE" sz="2200" kern="0" dirty="0" smtClean="0"/>
              <a:t>wie D-ATV haben.</a:t>
            </a:r>
            <a:br>
              <a:rPr lang="de-DE" sz="2200" kern="0" dirty="0" smtClean="0"/>
            </a:br>
            <a:endParaRPr lang="de-DE" sz="2200" kern="0" dirty="0" smtClean="0"/>
          </a:p>
          <a:p>
            <a:r>
              <a:rPr lang="de-DE" sz="2200" kern="0" dirty="0"/>
              <a:t>	</a:t>
            </a:r>
            <a:r>
              <a:rPr lang="de-DE" sz="2200" kern="0" dirty="0" smtClean="0"/>
              <a:t>Die technische Expertise wird vor allem</a:t>
            </a:r>
            <a:br>
              <a:rPr lang="de-DE" sz="2200" kern="0" dirty="0" smtClean="0"/>
            </a:br>
            <a:r>
              <a:rPr lang="de-DE" sz="2200" kern="0" dirty="0" smtClean="0"/>
              <a:t>durch deutsche Funkamateure der </a:t>
            </a:r>
            <a:br>
              <a:rPr lang="de-DE" sz="2200" kern="0" dirty="0" smtClean="0"/>
            </a:br>
            <a:r>
              <a:rPr lang="de-DE" sz="2200" kern="0" dirty="0" smtClean="0"/>
              <a:t>AMSAT-DL zur Verfügung gestellt.</a:t>
            </a:r>
          </a:p>
        </p:txBody>
      </p:sp>
      <p:pic>
        <p:nvPicPr>
          <p:cNvPr id="3" name="Picture 2" descr="EsHail-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96" y="5051281"/>
            <a:ext cx="2332818" cy="169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65" y="1479742"/>
            <a:ext cx="311028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2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Satellitenbahnen – AO10 (HEO)</a:t>
            </a:r>
            <a:endParaRPr lang="de-DE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" r="22261" b="33775"/>
          <a:stretch/>
        </p:blipFill>
        <p:spPr bwMode="auto">
          <a:xfrm>
            <a:off x="861450" y="1412774"/>
            <a:ext cx="7482489" cy="465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6237312"/>
            <a:ext cx="8050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AO-10 in einem HEO (</a:t>
            </a:r>
            <a:r>
              <a:rPr lang="de-DE" sz="1600" dirty="0" err="1">
                <a:solidFill>
                  <a:schemeClr val="tx1"/>
                </a:solidFill>
              </a:rPr>
              <a:t>H</a:t>
            </a:r>
            <a:r>
              <a:rPr lang="de-DE" sz="1600" dirty="0" err="1" smtClean="0">
                <a:solidFill>
                  <a:schemeClr val="tx1"/>
                </a:solidFill>
              </a:rPr>
              <a:t>ighly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Elliptical</a:t>
            </a:r>
            <a:r>
              <a:rPr lang="de-DE" sz="1600" dirty="0" smtClean="0">
                <a:solidFill>
                  <a:schemeClr val="tx1"/>
                </a:solidFill>
              </a:rPr>
              <a:t> Orbit): großer Sichtbarkeitsbereich im Apogäum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19" y="1658127"/>
            <a:ext cx="2332494" cy="13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1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Satellitenbahnen – AO40 </a:t>
            </a:r>
            <a:r>
              <a:rPr lang="de-DE" dirty="0"/>
              <a:t>(HEO)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619250"/>
            <a:ext cx="5580112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spcBef>
                <a:spcPts val="900"/>
              </a:spcBef>
              <a:buFont typeface="Arial" charset="0"/>
              <a:buChar char="•"/>
              <a:tabLst>
                <a:tab pos="314325" algn="l"/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</a:pPr>
            <a:r>
              <a:rPr lang="de-DE" sz="2000" kern="0" dirty="0" smtClean="0"/>
              <a:t>Auch AO-40 hatte einen HEO </a:t>
            </a:r>
            <a:br>
              <a:rPr lang="de-DE" sz="2000" kern="0" dirty="0" smtClean="0"/>
            </a:br>
            <a:r>
              <a:rPr lang="de-DE" sz="2000" kern="0" dirty="0" smtClean="0"/>
              <a:t>(</a:t>
            </a:r>
            <a:r>
              <a:rPr lang="de-DE" sz="2000" kern="0" dirty="0" err="1" smtClean="0"/>
              <a:t>Highly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Elliptical</a:t>
            </a:r>
            <a:r>
              <a:rPr lang="de-DE" sz="2000" kern="0" dirty="0" smtClean="0"/>
              <a:t> Orbit).</a:t>
            </a:r>
          </a:p>
          <a:p>
            <a:pPr marL="314325" indent="-314325">
              <a:spcBef>
                <a:spcPts val="900"/>
              </a:spcBef>
              <a:buFont typeface="Arial" charset="0"/>
              <a:buChar char="•"/>
              <a:tabLst>
                <a:tab pos="314325" algn="l"/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</a:pPr>
            <a:endParaRPr lang="de-DE" sz="2000" kern="0" dirty="0" smtClean="0"/>
          </a:p>
          <a:p>
            <a:pPr marL="314325" indent="-314325">
              <a:spcBef>
                <a:spcPts val="900"/>
              </a:spcBef>
              <a:buFont typeface="Arial" charset="0"/>
              <a:buChar char="•"/>
              <a:tabLst>
                <a:tab pos="314325" algn="l"/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</a:pPr>
            <a:r>
              <a:rPr lang="de-DE" sz="2000" kern="0" dirty="0" smtClean="0"/>
              <a:t>Über AO-40 konnte man oft stundenlang weltweit funken. In der Nähe des Apogäums stand er fast bewegungslos am Himmel (man musste lange Zeit keine Antenne nachführen).</a:t>
            </a:r>
          </a:p>
          <a:p>
            <a:pPr marL="314325" indent="-314325">
              <a:spcBef>
                <a:spcPts val="900"/>
              </a:spcBef>
              <a:buFont typeface="Arial" charset="0"/>
              <a:buChar char="•"/>
              <a:tabLst>
                <a:tab pos="314325" algn="l"/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</a:pPr>
            <a:endParaRPr lang="de-DE" sz="2000" kern="0" dirty="0" smtClean="0"/>
          </a:p>
          <a:p>
            <a:pPr marL="314325" indent="-314325">
              <a:spcBef>
                <a:spcPts val="900"/>
              </a:spcBef>
              <a:buFont typeface="Arial" charset="0"/>
              <a:buChar char="•"/>
              <a:tabLst>
                <a:tab pos="314325" algn="l"/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</a:pPr>
            <a:r>
              <a:rPr lang="de-DE" sz="2000" kern="0" dirty="0" smtClean="0"/>
              <a:t>Er ist aber leider seit 2004 verstummt.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0512"/>
            <a:ext cx="3730783" cy="19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hQQEBUUExISFBUWFxUWFRcYFBgXFxoaFhkVGRgZFRUcHiYfGBokGhgYHy8gIycpLSwsFx4xNTAqNSYrLCkBCQoKDgwOGg8PGjMkHyUsLC0sMCk0LzAtMCwvNC80NDQsLCopLCwvLC4sLC0sNCwsLCwsLCkvLCwpLCwsLCwqLP/AABEIAIEBhwMBIgACEQEDEQH/xAAbAAEAAgMBAQAAAAAAAAAAAAAABAUCAwYBB//EAEEQAAICAQMBBgIIBAQDCQEAAAECAxEABBIhMQUGEyJBUTJhBxQjQlJxgZEzYqGxFRY0ciRUkjVDRFOCg8HR8Bf/xAAaAQEAAwEBAQAAAAAAAAAAAAAAAQIDBAUG/8QANREAAgECAwQJAgYCAwAAAAAAAAECAxESITEEQVGRBRMiMmFxgeHwobEUQlLB0fEjMxWSov/aAAwDAQACEQMRAD8A7fGMj63tGKDaZpFj3Ehdwbkjbfwg18Q6++Qk27Im1yRjIy9qQN8Op05uv+9Udf8AdR/pktYiQSvmr8JVv7HJcJLVCzMcZmdO46q1f7TmGQQMYBxkAYxjJAxjGQBjGMAYxjAGMYwBjGMAYxjAGMYwBjGMAYxjAGMYwBjGMAYxjAGMYwBjGMAYxjAGMYwBjGMAYxjAGMYwBjGMADOJ71aXwNLpklaNm3auQkhj8csW2iRfC8emdtnJ/SGRUILADwZTRQN1Zj7cfBnbsWHrk5aZ/Y0he+Rx+o8xIdYtvQUa53R/zCuD/XJPaVfaRqgMbHduWQXuVCaHX7z1meuiVpC/2QicCRBRU0ASSwFVzH0PtkVtMJb8qFaVhtkA5KrY5J9QP657tROVNwbWe7w4+f7mkcNRxnu/f2N7aqQ7gp1MVF+QzUaLsKrbx5ayyftmdStayYXTeYseAaqrPXY36ZUyoZVVNjqEWJAwO4cq5vhR6t7402ubxApaUDy/Fz0DDoW9zl5U4qCpyeb0yLRxOSla1nn8+pfv3n1BC7NQhNgndGpJBVSB5k+ee/511KqrbNO4LKpJWh5lZjyriqFHIskdIjq60aTmMX5Ng6gHiiMp/rVqUBiNFSBTLz5Fsny+hGY1dmp1IqMUsWvC/HdobVYxbUopNXs/nmdavfh9wU6WNvtEQ7JnFBi3JonpWdF2f2iksiobjLPKqqTuLCFVZmHT3+efMdbFErkxqJDSswEo+Mbtw5vgX0+Wdp3e7N2R6eblTGnaPl6klldbB+XhdPnnl16MIwthtJNLzTOdwTSmtLG1e/ekpb8dbUNzGpq79n68ZLi706RmVRPRaqDRSL1baPQ+ufOg5jCqXlsgAWPmPQt/Nk/6yjMoQqJG8NULRD4oy5Y2AfiO0/pnoy6Mo+JlUSiskd6e29OGK/WIbBqixX12+oHrxm+HXRv8MsTevEqdP3z5xqNM4Yh/BaQI7vTEdHWQn0Hz4zQmjRg/iKikxsAFkXl18MhRZJ5uqzJ9F02spP5yIWDDivfyPqrKR6HG09aNe9cfvnzHVBpAZ9siE0mwc/DEx4NA9a/fMtD2hqGkXbqtRGGDCt70LEh6b+eRmT6Ke6f0CXZxPK2p9LvF586XvbqlN/W2ZBQIdA3VRR5Vvmcv+73embUSIrtA4Jk3VGFbYkDvxQXnevt0GYVejatOOK6t6kuDSudNi8o37b1ciRyaXR+LE8aurtExJLO4o09ClC/vmyfW9peGpXQLvJfcPBbhVPl439TnNDZpSSldc0Q42tcuMXlPrZ+0wwEeiQjaLuInzUL53iup/bPIZO1C67tGoXcoY+EBxa39/wBt37Zb8HL9UeaI/LiLnGUMp7Wvy6Ra8x/hp7DaOX63kjwu1DH/AKZA+88bI/h2Ei/P+Khk/hHbvR5hq1i2vPLys0sXapkXdpowljd9nCONp/m45A/fMRH2uIl/4eLfuO77OD4aWhya6lv2x+Ef648w7YsJbYypXtHUBtUng+JPp9NpmMYUEGWUR7tqpR4p+AayPF3vUIzTQyRFSAwBv8XRWAPRff1zCFGU8o5kyi46+H1L7GV2i7waeUAiVVtigD+QlgAaF8dCPXLLYauuPccj9COMpOEoO0lZkWZ5jGMoQMYxgDGMYAxjGAMYxgDGMYAxjGAMYxgDGMYAxjGAM5zvxKqvErE22nXb5AwG+WQk2TxY44Hrlz2rrvAgklq/DRmr3ocC/Tn1zm+92+bUR0zp4emhkarIIVQ5XqPxdc7dhg5VdbDK15aHIifeq26bQlKCpXgmQAUF6ckdc3/VWFArDtKRsKaurED7w+6DjT6kGwzWFVl2lVbmlA630Zr/AEzGXVFmADRMFLDlSo2puKgUo9CM+inHtx/UjeLldpLs/NDwae1H2flZRTK3Fq6oQOt8ZvVvDKbfHI8OOSwb5sEqKA9GIxKrGJQiRmNGmWw+0qSwauW60vtkeXR7QEWOSvMLVgfwH0X2B9crec6kktLNevHxLWxLPx0LqLtVXYq5kA3M5VkUihMSy1uPJWhfHAGU+v04DyMhiG5pCAFICgSKyg+Wui/0yWsBi8NRJMPEWVhweKXofN68HN3bj+C5gd9zlXIOwEWVZuSfN1r+uYRai1Kq7Wy5+5vDBKPZedml6FT9XZNwKQmTYdw3fiEbX8QHQ532ikK9mWVpho9bIQD6s0y8Hn8Xzzi/DaTebiZ9qBrUrzSp7KPi4zsRu/w5uAT/AIfGtA+W5ZVPBPybOXbKdROEXK6ulnxMHPFHPXec1AjBJlqdaZpQetbSnlUcUDf9DlcJdh3GR73OylowSC6pQFk++ZTy+dpjHJuZgxCmwAVfpQuqrrmUaGNXk3SgKIjRHJ3HaQPN7/LPbS3veZxWG7nvtl4mU+us7vEQuysjkqRu3hyAfLR8oQce2anhDsN6xE7+KeuosD4/UqP2zZHpG3Jbr9oscq2gNARmweLvg/8A45q0bIY3ZzET9m8QplohnDE0APX1xks0RTdOC7H08/sb9HoVeSPepRTY3B+NxjXiyCLsdLyNA7ttkHjpwB6kWQw4PH5/rm6y0dFE2RyRsCHrzEsvNk8eU8fLPBEWRV8ORVSTcCDd/wANfbiqOSsmXTlfPy8ln98jKDUq97yafYAGjB6SEE+teVSP1yx7uyodQ7xlRGNPrHChSCKikVT09j75WwozxNJvlQIeQwPJO4ivMPQ5Zdj6pTHqdvWPSa0N5FFl3ULTDmgGGcu1u1GduDK2ipNrXR+B0vYXeDW6eCKGLS7oY9JGyv4UrbnKI1bgaPLEce2ZN327V5rRH75/003ooI9fXpm9O+mp0qRwx6MyJHFCFepPNcKN6LXxGuM9X6Rdcf8AwBHS/LN6hf5fex+meVTg8K/xxeS3+4UXicuJ5ou9/ajyqraMqhIBP1eUUCCeSTx6DNQ739rXxpDV/wDLyex+fvkzQ9/NdI6g6HaD18kvA2k+o96GRl+kPtHaD/h56XQin56/L8v3y/Vu/wDrjz9yF33luRlB3n7WKSE6YghU2/8ADuLJKg8XzXJx2f3k7XZwJNMQtX/pyB8JPW/xVnv+ee0q/wBAeOv2U34iP7c5v1ne/tJaC6Dd5VY/YzGia3Dr+f7ZHVvTq4c/crKOseP0IEXeXtoi/qrDjp9X9fNfr7Vkhe3e2DG58A7ht2/YDnzNfF/hC/vno759qkf9n+hr7GbrxX3vmc3Qd6u1CspbRAFVcp9jINzcbRW7nEoNfkhz9y1Tu3+xFTV6mKbtKaGMvqa7OVlCbufDBk8o5oAnpmWi79fWG8HXaEAc9QfQXzHILHHzzZH2xNppO0Z44vFb61EjLTHhIPMeORzx+uY6b6XtNLST6aVb4bhZFF+4JDfpWefSnHu4bt6W1LuEpRdkaYV7F1SBVcaem3gW0XmYLz5rU9BmC/RrIh8TRa+xYNXXAqraMlT0HUe+TX7B7H1gLIUiYkjyv4Rs3x4beX0PQemRm+iuSN9+m1dDcCLBQ8HnzpwevtlqStUxVZYZeKvfzJc1FdlvyZpMHaWmBMsPjAIxBVVe2AJAuOm546jIui77KW2TaeWFh1I8wHDH4GCt9339cs5JO2NK7GvrEdsegk45Iqqf5fpmWo+kmIyPDq9GTsPBoNYtVva4Fct6E5baHiWSW7OPj4FKau81e6v5EvS6xJUDxuGU7ufhraGLbt1ba2tz04OZidT0eNv9siN/Zs5jtDVQmYDSBo9N/h+tl8MkqN7GZLKk8EMzV+fGcfqYdwkBjXbzRVxzTM1C7/t65fZdh6/FidrOxbqkz62EJ6Kx/IE/vWKz5wdEImZ18WllU8EHd8Eh5FceXb+uRm7dnBYJqNQlgt8bAchWqt3PqM3/AOLb7suZjTtU7uh9OLDPc4CDvNqij+Hqr2AEh41IAK2ACUPNnJ03fGeyyHTPH4m0FkVei2fVT0BOZS6Mqp2TQaSlhudjjOT0/faZiB9Whc2oIR2B5HUgM3zOTuze9wmba2neMlHYHfajZC8tm1H4Nv65hPYa0E5NZItgZfYyq7T70Qad41JkfxUR1dAhQhy4UglhfwXx75oi766VtvnkUtVXEfvXQtSeb+WZLZqskpKLsyML4F5jK4d4tMVVhOlOaWwwsiuOVFdRkqLXRNW2aEkmgPFSyefS79D+2UdGa1iyLG/GZJGT083+3zf2z14WHVWH5gjM7MgwxjGAMYxkAEZS94O6iayUymaeJtipSbStKqr7g+l9cusZKbTuiyk46HNdodzS6oE1LLt3WGivduI6kOeQB7ftkTtbuTK0haGTShSxNFSnDKim/s69CevrnYYzqe2Vms2RB4Xl4/U4r/KeoEcqbIm++gSReWYEMeWF+U9Mh67u1LGU2aVzuKsxBLUz79/Qn2XPoOKzVdIVkkvL1CdpYvU+XLoXiZB4WoW3XnzDl9oN+UcX/bJ+u1Qjk2s7uVMYJZVN7rH3mJ9aOfQw5HqR+RIz0yH3JHsTY/Y5pLpGU1nHM6IV3GV9x8x12rVWQIyecRBgYqsgyE8hT616/dzptZ4i6PUChtXS9lIl8ISdhk2k1fRRV/3zopdMj1uiieum6KM+/rtv198y1CCRCjqCh22tUvlrbVdKoVXtmT2vFJN6KVzPFFd1Hy/VaRQvkjDN4UTNtfcbAIagLoAGv0zdrta0asTHMPLEnDGqjdvkOtZ3EfdfSq5cRMCUMfErcKfYG8jv3M0+1lV513EHqh6bq+6PVic9SPSVFvO/z1MnZ2ur2t89DiYg28fbSWTtUFd1faKlXZ4q+PnkSWPaJAXjKgEC0IAp0HovzJzspe4nmtNU44IFoeLJIPD+hP8ATJf+VWbUO7yRPEwoRlTx8HUFSPu9R75uukKO6XzkXnUwNtK6tu4nGQsGSYOYvDZWaPzbSWBZkA5B6OTXzz2fSq8TttHxeXa/UG3JHX8A/fLSbuRqSwXZp2X0p1WvKo/lPUZIj7jytsV4ONxvZKpIUR3x5m++azX8TRbymiZuMe1d5vcc7Ih8yAToNoN7ruxGa6Djiv1y6X7ODtJNzNtgHVQP4kmn9bJ9cw0+h1Olcg6LUhSFW9r+ws2ErqPfMNMh+patKkBP1FPOCOWdbr5+TMNumnRlZ5W/gusUptaR+/8AR2Ws+kqTTSnTrpQwiqMMXYWVAHotDkZtX6TpTM0f1UUpfnc/3N/y/l/rm/UfSiqagwDTMakaLd4g52yBCa2/O8jS/S2FJA0jGi4/ij7pI/D68fvnBGhdL/Du/UZSi27Lh8ZFT6WNQygjRjnmrk/FXtm8fSXqDE7jSCwVCipObIs9LzbqfpXKKrDSMbDNXi9KYj8HPS8wb6Wzf+jPVh/F9vX4Mv8Ah76Uf/RbDjXZW/7EWT6UNXdDRA/EPhl52gken5D9c3n6Q9Z4O/6oA26q2SnjYWv368frkiX6UpAIyNGTvRWPnbjcDQ4T5ZGT6VZ2P+hI5T77/e/9v0x1L3UV/wBvcjvq8V8Rq/8A6PryaGi6mh9lN0sAn++SNR3614m2LowV3hQ3hS9DVkm66nJR+kSf7atGajIC8yebzspPwfy3xmjs76SdVJPHGdCVVnjUt9rwGdVJ5QDgEn9Mq6bs31S5+5Ee27pfMmal7yt2emplEQk8XtCYEbivkEakEEA88Dr75L1ne/sydguqiVWKhreMNQIv+IvI4/vkPs7vQnZmn+1jMgn1WrfykcAuhXhqvhxx8snartDsjWqrTpGhcEguhiagdpt16fvnn2apKSjnxNWrTV9PAxbuT2droz9XnIG8MTHIHF03BVroUx44yPqO5Gu0wH1PVEhVUBSzITtI5I5TkXh/o000yh9HqyOQQQVlXgADzLR9Pc5r7M7s9qaMuF1HioF+zHibubX7knTgH19c3613SU73WeLcVeGPaT03eZp03eftfTSAanThktAWMXHJANPHx65Yv9ImjmLR6qDhWIJKrKvlYC6qxzR6emRW+kPWaRXOs0Z8pjFgNHe7dupjuVqodDko97uzNap+sxKtGm8SK/RiD4iXxSn1yl41I3VPTVolxble3LiUXb8MK6nUeCFWFezDs+IKBLMCeDyAd2coNGskDEBDTKw89Uhi6nzfiIGdd2p4Z1OvMZUxLpNEin4lKO8TD3uwc5OTVBnZYxGIXA4pgSodFA9CBx+eep0Zdxlbj89Sqc2klrk/A16VCjqVial2uu1ibtZD1Cnix6ZI7R1VOR9qrTxxMPUISUBHp+HrkRdNvUUisgSMFlkHqStWSeTu/pnk+mN7RHOBQcEG+FaQe3T1/TPUyvcmVKM6mK+fz+xp9fzsEhsiPdca0QAoo1d8m88gkZ08JWjLBTJW3byFcXdD7pGbWhbYxWR1CbatfeSuOeaCH98SaoBFVHXxtrhn8MAkMyAC9vPlsfrk5biZNPuK7vydt5hpJvCYsgiZztWt/Njcvw7rHGXvdPskMZiAyP4EijzAi2jaIGuvRh65zszJsTaIvGPiNIfMvQ2K5C/CDnU9xtIfHaTYg+yKkq24AvPDxVn3Jzl21WoyZErPtLLPnZkDvK31dol3yHwdLpgCAKOwMLrdxZYH165X6fUogdpG3APEUuMHaqSEN78kXlp3nJj1Zl2SsEj0wofD/C07V046n19MrO0YyjyBpHqiQCpIFqZOAWPQHJ2VLqYLwQcsTwcczLURMUMm6IQrK/hdVrzqvQAH0OaJdMQWMix8byBvF87WXgMeoc/vm4a60kEkiujRyNGpTgORuB+HjgHI0uoMm4yeEQQhB+EklE+Y/CPTOiN9CtJTTcXp8+MtPqgMpiVHCM6WytZ8oLHmq43n9hmiHtKQOds2pQLJIKDtXl2/zDNEEJkJ2xg7qrZICfNEd3HOe6jSUFoTeZVlNcgEiQ1YA/CP3ymCOjIjFQlZvX5cs5O8WrCoy6x6dXNOu7oVHIpr5sjOt7G7U8ZFDHc4jV2YKFBEjzBaAA5qPngZ8+jn3UokkFeFe5eOasAbj659I7OiTYjooG+KE3tAJXbuUED0G9v3OeR0nCMYRst4d1kyVjGM8MqMYxgDGMYAxjGAMYxgDGMYAxjGAMYxgAjIHb0m3SzkGiIpKPz2kD+tZPyr7zwNJo5kRSzMoVQOpJZR+g+Z4GAj5TD23PH8GonX8pWH/wA52nY+h1urjDazVagQbkZVa2dmU2pAIO0A+pzV3R7txI6SSlibu2gdo0Uo/nI/3qFHPredk7yGVCsjFCCxVYnB8sgQVuXoQSxB9ATYrOXaXWtamsuP8HbSpxT7ZhPqJWBMc2saj1BjF+4FpwR7nj88rNLr52kKfWNc5JURnxIiCT1B2xqeCDyARyDebe2dcoZFDIoMMbMAy8ktJ8Xv1H9Mj9m9uaeCaN5XYbXBG1C/FNe6uR6VQznp1K0Z9W9OLuatJxxJEyXtYL8Wp1y/7plXi6uiBxmM4mlgkkh1mrQIYgS05Yne9GgOOnzzju//AGss7aQxSSELFOTvCrY2ilQUCQDuPP55d93dfOmjjRE05Vhp3Msk8Y3FRZZo6BazRtufzOdEaEovFjbK4nbRItE7QH/Ma8kda1TdfX1yVoJRNJsGo1g4LFjq3oAV6BrN3x6cZt0Xe6ZRUkenY3Vxs6pXHItST+VZZ9s9spDCNTJ4KxAgCZZj5S3l/wDK/Qg5nSp4pf7G7ar4ysqjX5Ua17CDC11evI91mkIN+xN5hJ2GoNHVdoc0OXc9brov8p/bNvZ3awni8aPwpUayrBdgPXq+43yDzt/TIX+ZE3cxsh8pKb5C1p4oADhCnO8H4h0zvbUdTFY3oer3cMabY9a4u7WeNHQk/wAjAV7cZRd5OxzGi+PpYig2gPpnkjIBYebaQyhbIux6jrnYxdqxOPji+YbU3X5gXlF3meN9gSWFhRBjjL+tGz90jgeg/X0pUq4IX3FqbbmrnN9j9mQIx8HUaiBzFIoEqXR4BPiQk0VPBBAIscC8sY+1+14LaNo9YlkjaVmNc10IkHFdRknu1pAdQqWRu3hm+9tClqsih5lU9PTN8OojdFeSKqoeIFrzVZ2sKN1zQyk+lakoZxutN11Y36uONv7myP6TWjjY6rTEU+whePRiTtk69PfNkc/ZHaSMxVYzabiQYGuiEth5T1I9c0a12CEq7ugG+pqkQgCztV1Y8C/S+MgLo1eNw2iiAfaxfTOFDbTwdg3Cx7bV650Q2qlUtKPZT1MHSlG9tb/QiarbEe0wjUkf+HwqxAe0RRXpRsKM5vU6cxvtDReSr8lWCWcdF/L9s7vtDsNZtNJFGfAaQwksVskRhlAfaQSarKp+6UtSfaROzKQCwPXgCyynoLHXPY2HaKdKFm95nKdndfNPcoKiWJo4hGRvjFB2FhApblj6Mf65oE7uxKRbrikj8hLUoRaPF8+n65d6vulMIjtjgaQyMeGUWhU3dlebr+mRNP3e1MJQrpCzbh8Lbh5ggY8OelHPTjXpNO0lzM1TglJ6vPX0/gpmuPyjxgCHo3xwGb2Hocl6KQNG6hiXXc+941PlVQCPU2TR/TLaHuk6s6eHqUCuNr0aIZdp+7XH55z7uYlsvMpJs7h6P4hrlrrgZsqkJqyZbHGt2YvNWZn9X8m+4iaKglSDuMak9AKFE/vnTdxZSPrH8P8Ahwv5TZ3b0Y3yaHlyi0Glcxp9qhBfyhlv4eW6qQPKK+dZO7AWZdLO0dGRm0qAotkKWkDkium0e39s5NumuolmWi1O6bTs+Rj3rQ/WZlCE1IhNHk7IEjAoA8eU5Qq9sGJmHBtSbFFAvy98vu2YEbW6p3A3LNJsHiAXckinjmyFGQtDujHmilFiIfF6LKDwCvNgDOijK1JJLciLqMXgWf8ARq1GmIaQ+LaRBdwaMGwwdOBz65r1EdNGGMPhnw3+FgdhJHoBXAPGeTahpJDIWlRSwLKwPIDDg+ajy3qMynVmRJDKhQq9BkskRswr4Tx5gOubLxYjjyxvXnp/ZvhkCyjwVjZfuU5s2fC9Wu6b2zDThonAETmo1HB6E7kNkDr5j+2RYpCjhkEJVOnp8MjMOpB6gZLOyTUqFCGMsLkElAXsZzZvoSfyyHGz9CkoJOzV01n6GDFmdYlaZdxTax5Ap2Uccfnn07TRbURbvaiLfvtVRdfpny7YVFIJqAlpg1jhdwPA+fvn1XbXHt5f+njn58Z43SrsorzLTTunuGMYzwjMYxjAGMYwBjGMAYxjAGMYwBjGMAYxjAGMYwCPF2ZAZN8sXiH3ZmJF2eBdevSs19r939FKhJi8MgUCrmMcn1o0x/PJmYTQK4plVh7MoYfseMFlOS0ZrTud2cqUsQW6PlllHI6feo/rkB+7ao1xTSbSeUkVTQo8o67T1rg3eWwGQ9RrHVyBBIygXvVo+fkELBszqQU4uLNY1pp3vzNI7AU8TaTT6jjcpY+enBFbh6Gj5fnlknbKQoqHRlEUBVHBUKooDkVVfPK89rRy2ZdNrImARFbwRKKUchkDMCCSfTi+uYQCBQD9ekip78+jeMUSfI3ABHzv0zDq6se5JW3I2ThLvLM26vtfTSA/8LyeNykIbq/iUda5rOF77atRpWiay0pAA52jbRLkWPMDtA49fSqzvm1OmmQxL2hpUPi+JuHhgFRGq1sd/ckXfpnI9s93DPK7BzIoOxGCgBlXiwB6EljYJ9MiNGo5KUmvc1pdXe0tC37j9k6WfQQkTFCq7GTcnlZSd3B5onzf+rLp+7scZDDUxeU3UiqVP5gML/LOV7ndkiGSSKRQyFS68XTqVXrwejDj5Z1+0fhT/pGWlS3qCbM6jUJNKWRivesR2DFHxfmRqQj3Fr0zVL3w07jzQRsOnmZCP3K8/pm2TTI1WicEEeUdRyDmvtbtDU1H4QDkOpO6toA9+hrk9LPrXGTTjVd8bMnKnfI57XyePIr6JmhK8FYpNxJ5+H7qHmiCCDx065v7J7fi2JppSd6zEByhRWcoAFNihID9zkHqLGX8iBnWQqm9QQCEUHm7G4AEjnofYcZX63sXxNxD7XYVu2KxrzeVgfiFtYPxChRGQqMsTUneJp10MKRb6wmLeBul2vQB2hiAQD7Akcn06Zh4hI54+X/3kTQQyKpEjmQ2aZqLkfzEAA/nX9uZWRS2OnTblbO/IyqV5SWG+QxjGdZzjPCg9hnuMAKSOhI/Ikf2zZ9YbpuYj5m/75rxkg9JB6rGfa4ozV9aO2+fzzXDp0QERxxxgkE7F23V1df7j++Z4ycTeVwsip1/dbTzOzshDMxYkO3JYsSaJPqxzXN3SgeRJLlUpsoAqR5On3by6xm0dqrR0kw89Tmp+5AZ9y6uVfM7UUu9xBriQdD8s9buc/g7BqVJBNF426FKIHxUN3OdJjNlt9fS4lmkuBynbHc12K+ANNtpw4vYSWWlPKj+hyuh7lzrIiNAhRmfcUlBNMoqvOeeK6Z3mM1j0nWStkINxhgTPnk3diSERr9W1HnUeIeoQvtVhYQ9B7nO37N0Bh8W2Db5ppQR7SNYH6ZMBxnPtO0y2i2JaE3drNjGMZyEDGMYAxjGAMYxgDGMYAxjGAMYxgDGMYAxjGAMYxgDGMYArGMZINT6VGNsiE/NVPX3sZkIqXyr0FAADjgVVcV8szxkE3K2Tsvew3eLHXIKSFSbrgspB6jpXpm7R9nGNifGmcVQV2VgOnQ7Qx/UnJmMEyk2MYxgqMYxgDGMYAxjGAMYxgDGMYAxjGAMYxgDGMYAxjGAMYxgDGMYAxjGAMYxgDGMYAxjGAMYxgDGMYAxjGAMYxgDGMYAxjGAMYxgDGMYAxjGAMYxgDGMYAxjGAMYxgDGMYAxjGAMYxgDGMYAxjGAMYxgDGMYAxjGAMYxgDGMYAxjGAMYxgDGMYAxjGAMYxgDGMYAxjGAMYxgDGMYAxjGAMYxgDGMYAxjGAMYxgDGMYAxjGAMYxgDGMYAxjGAMYxgDGMYAxjGAMYxg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data:image/jpeg;base64,/9j/4AAQSkZJRgABAQAAAQABAAD/2wCEAAkGBhQQEBUUExISFBUWFxUWFRcYFBgXFxoaFhkVGRgZFRUcHiYfGBokGhgYHy8gIycpLSwsFx4xNTAqNSYrLCkBCQoKDgwOGg8PGjMkHyUsLC0sMCk0LzAtMCwvNC80NDQsLCopLCwvLC4sLC0sNCwsLCwsLCkvLCwpLCwsLCwqLP/AABEIAIEBhwMBIgACEQEDEQH/xAAbAAEAAgMBAQAAAAAAAAAAAAAABAUCAwYBB//EAEEQAAICAQMBBgIIBAQDCQEAAAECAxEABBIhMQUGEyJBUTJhBxQjQlJxgZEzYqGxFRY0ciRUkjVDRFOCg8HR8Bf/xAAaAQEAAwEBAQAAAAAAAAAAAAAAAQIDBAUG/8QANREAAgECAwQJAgYCAwAAAAAAAAECAxESITEEQVGRBRMiMmFxgeHwobEUQlLB0fEjMxWSov/aAAwDAQACEQMRAD8A7fGMj63tGKDaZpFj3Ehdwbkjbfwg18Q6++Qk27Im1yRjIy9qQN8Op05uv+9Udf8AdR/pktYiQSvmr8JVv7HJcJLVCzMcZmdO46q1f7TmGQQMYBxkAYxjJAxjGQBjGMAYxjAGMYwBjGMAYxjAGMYwBjGMAYxjAGMYwBjGMAYxjAGMYwBjGMAYxjAGMYwBjGMAYxjAGMYwBjGMADOJ71aXwNLpklaNm3auQkhj8csW2iRfC8emdtnJ/SGRUILADwZTRQN1Zj7cfBnbsWHrk5aZ/Y0he+Rx+o8xIdYtvQUa53R/zCuD/XJPaVfaRqgMbHduWQXuVCaHX7z1meuiVpC/2QicCRBRU0ASSwFVzH0PtkVtMJb8qFaVhtkA5KrY5J9QP657tROVNwbWe7w4+f7mkcNRxnu/f2N7aqQ7gp1MVF+QzUaLsKrbx5ayyftmdStayYXTeYseAaqrPXY36ZUyoZVVNjqEWJAwO4cq5vhR6t7402ubxApaUDy/Fz0DDoW9zl5U4qCpyeb0yLRxOSla1nn8+pfv3n1BC7NQhNgndGpJBVSB5k+ee/511KqrbNO4LKpJWh5lZjyriqFHIskdIjq60aTmMX5Ng6gHiiMp/rVqUBiNFSBTLz5Fsny+hGY1dmp1IqMUsWvC/HdobVYxbUopNXs/nmdavfh9wU6WNvtEQ7JnFBi3JonpWdF2f2iksiobjLPKqqTuLCFVZmHT3+efMdbFErkxqJDSswEo+Mbtw5vgX0+Wdp3e7N2R6eblTGnaPl6klldbB+XhdPnnl16MIwthtJNLzTOdwTSmtLG1e/ekpb8dbUNzGpq79n68ZLi706RmVRPRaqDRSL1baPQ+ufOg5jCqXlsgAWPmPQt/Nk/6yjMoQqJG8NULRD4oy5Y2AfiO0/pnoy6Mo+JlUSiskd6e29OGK/WIbBqixX12+oHrxm+HXRv8MsTevEqdP3z5xqNM4Yh/BaQI7vTEdHWQn0Hz4zQmjRg/iKikxsAFkXl18MhRZJ5uqzJ9F02spP5yIWDDivfyPqrKR6HG09aNe9cfvnzHVBpAZ9siE0mwc/DEx4NA9a/fMtD2hqGkXbqtRGGDCt70LEh6b+eRmT6Ke6f0CXZxPK2p9LvF586XvbqlN/W2ZBQIdA3VRR5Vvmcv+73embUSIrtA4Jk3VGFbYkDvxQXnevt0GYVejatOOK6t6kuDSudNi8o37b1ciRyaXR+LE8aurtExJLO4o09ClC/vmyfW9peGpXQLvJfcPBbhVPl439TnNDZpSSldc0Q42tcuMXlPrZ+0wwEeiQjaLuInzUL53iup/bPIZO1C67tGoXcoY+EBxa39/wBt37Zb8HL9UeaI/LiLnGUMp7Wvy6Ra8x/hp7DaOX63kjwu1DH/AKZA+88bI/h2Ei/P+Khk/hHbvR5hq1i2vPLys0sXapkXdpowljd9nCONp/m45A/fMRH2uIl/4eLfuO77OD4aWhya6lv2x+Ef648w7YsJbYypXtHUBtUng+JPp9NpmMYUEGWUR7tqpR4p+AayPF3vUIzTQyRFSAwBv8XRWAPRff1zCFGU8o5kyi46+H1L7GV2i7waeUAiVVtigD+QlgAaF8dCPXLLYauuPccj9COMpOEoO0lZkWZ5jGMoQMYxgDGMYAxjGAMYxgDGMYAxjGAMYxgDGMYAxjGAM5zvxKqvErE22nXb5AwG+WQk2TxY44Hrlz2rrvAgklq/DRmr3ocC/Tn1zm+92+bUR0zp4emhkarIIVQ5XqPxdc7dhg5VdbDK15aHIifeq26bQlKCpXgmQAUF6ckdc3/VWFArDtKRsKaurED7w+6DjT6kGwzWFVl2lVbmlA630Zr/AEzGXVFmADRMFLDlSo2puKgUo9CM+inHtx/UjeLldpLs/NDwae1H2flZRTK3Fq6oQOt8ZvVvDKbfHI8OOSwb5sEqKA9GIxKrGJQiRmNGmWw+0qSwauW60vtkeXR7QEWOSvMLVgfwH0X2B9crec6kktLNevHxLWxLPx0LqLtVXYq5kA3M5VkUihMSy1uPJWhfHAGU+v04DyMhiG5pCAFICgSKyg+Wui/0yWsBi8NRJMPEWVhweKXofN68HN3bj+C5gd9zlXIOwEWVZuSfN1r+uYRai1Kq7Wy5+5vDBKPZedml6FT9XZNwKQmTYdw3fiEbX8QHQ532ikK9mWVpho9bIQD6s0y8Hn8Xzzi/DaTebiZ9qBrUrzSp7KPi4zsRu/w5uAT/AIfGtA+W5ZVPBPybOXbKdROEXK6ulnxMHPFHPXec1AjBJlqdaZpQetbSnlUcUDf9DlcJdh3GR73OylowSC6pQFk++ZTy+dpjHJuZgxCmwAVfpQuqrrmUaGNXk3SgKIjRHJ3HaQPN7/LPbS3veZxWG7nvtl4mU+us7vEQuysjkqRu3hyAfLR8oQce2anhDsN6xE7+KeuosD4/UqP2zZHpG3Jbr9oscq2gNARmweLvg/8A45q0bIY3ZzET9m8QplohnDE0APX1xks0RTdOC7H08/sb9HoVeSPepRTY3B+NxjXiyCLsdLyNA7ttkHjpwB6kWQw4PH5/rm6y0dFE2RyRsCHrzEsvNk8eU8fLPBEWRV8ORVSTcCDd/wANfbiqOSsmXTlfPy8ln98jKDUq97yafYAGjB6SEE+teVSP1yx7uyodQ7xlRGNPrHChSCKikVT09j75WwozxNJvlQIeQwPJO4ivMPQ5Zdj6pTHqdvWPSa0N5FFl3ULTDmgGGcu1u1GduDK2ipNrXR+B0vYXeDW6eCKGLS7oY9JGyv4UrbnKI1bgaPLEce2ZN327V5rRH75/003ooI9fXpm9O+mp0qRwx6MyJHFCFepPNcKN6LXxGuM9X6Rdcf8AwBHS/LN6hf5fex+meVTg8K/xxeS3+4UXicuJ5ou9/ajyqraMqhIBP1eUUCCeSTx6DNQ739rXxpDV/wDLyex+fvkzQ9/NdI6g6HaD18kvA2k+o96GRl+kPtHaD/h56XQin56/L8v3y/Vu/wDrjz9yF33luRlB3n7WKSE6YghU2/8ADuLJKg8XzXJx2f3k7XZwJNMQtX/pyB8JPW/xVnv+ee0q/wBAeOv2U34iP7c5v1ne/tJaC6Dd5VY/YzGia3Dr+f7ZHVvTq4c/crKOseP0IEXeXtoi/qrDjp9X9fNfr7Vkhe3e2DG58A7ht2/YDnzNfF/hC/vno759qkf9n+hr7GbrxX3vmc3Qd6u1CspbRAFVcp9jINzcbRW7nEoNfkhz9y1Tu3+xFTV6mKbtKaGMvqa7OVlCbufDBk8o5oAnpmWi79fWG8HXaEAc9QfQXzHILHHzzZH2xNppO0Z44vFb61EjLTHhIPMeORzx+uY6b6XtNLST6aVb4bhZFF+4JDfpWefSnHu4bt6W1LuEpRdkaYV7F1SBVcaem3gW0XmYLz5rU9BmC/RrIh8TRa+xYNXXAqraMlT0HUe+TX7B7H1gLIUiYkjyv4Rs3x4beX0PQemRm+iuSN9+m1dDcCLBQ8HnzpwevtlqStUxVZYZeKvfzJc1FdlvyZpMHaWmBMsPjAIxBVVe2AJAuOm546jIui77KW2TaeWFh1I8wHDH4GCt9339cs5JO2NK7GvrEdsegk45Iqqf5fpmWo+kmIyPDq9GTsPBoNYtVva4Fct6E5baHiWSW7OPj4FKau81e6v5EvS6xJUDxuGU7ufhraGLbt1ba2tz04OZidT0eNv9siN/Zs5jtDVQmYDSBo9N/h+tl8MkqN7GZLKk8EMzV+fGcfqYdwkBjXbzRVxzTM1C7/t65fZdh6/FidrOxbqkz62EJ6Kx/IE/vWKz5wdEImZ18WllU8EHd8Eh5FceXb+uRm7dnBYJqNQlgt8bAchWqt3PqM3/AOLb7suZjTtU7uh9OLDPc4CDvNqij+Hqr2AEh41IAK2ACUPNnJ03fGeyyHTPH4m0FkVei2fVT0BOZS6Mqp2TQaSlhudjjOT0/faZiB9Whc2oIR2B5HUgM3zOTuze9wmba2neMlHYHfajZC8tm1H4Nv65hPYa0E5NZItgZfYyq7T70Qad41JkfxUR1dAhQhy4UglhfwXx75oi766VtvnkUtVXEfvXQtSeb+WZLZqskpKLsyML4F5jK4d4tMVVhOlOaWwwsiuOVFdRkqLXRNW2aEkmgPFSyefS79D+2UdGa1iyLG/GZJGT083+3zf2z14WHVWH5gjM7MgwxjGAMYxkAEZS94O6iayUymaeJtipSbStKqr7g+l9cusZKbTuiyk46HNdodzS6oE1LLt3WGivduI6kOeQB7ftkTtbuTK0haGTShSxNFSnDKim/s69CevrnYYzqe2Vms2RB4Xl4/U4r/KeoEcqbIm++gSReWYEMeWF+U9Mh67u1LGU2aVzuKsxBLUz79/Qn2XPoOKzVdIVkkvL1CdpYvU+XLoXiZB4WoW3XnzDl9oN+UcX/bJ+u1Qjk2s7uVMYJZVN7rH3mJ9aOfQw5HqR+RIz0yH3JHsTY/Y5pLpGU1nHM6IV3GV9x8x12rVWQIyecRBgYqsgyE8hT616/dzptZ4i6PUChtXS9lIl8ISdhk2k1fRRV/3zopdMj1uiieum6KM+/rtv198y1CCRCjqCh22tUvlrbVdKoVXtmT2vFJN6KVzPFFd1Hy/VaRQvkjDN4UTNtfcbAIagLoAGv0zdrta0asTHMPLEnDGqjdvkOtZ3EfdfSq5cRMCUMfErcKfYG8jv3M0+1lV513EHqh6bq+6PVic9SPSVFvO/z1MnZ2ur2t89DiYg28fbSWTtUFd1faKlXZ4q+PnkSWPaJAXjKgEC0IAp0HovzJzspe4nmtNU44IFoeLJIPD+hP8ATJf+VWbUO7yRPEwoRlTx8HUFSPu9R75uukKO6XzkXnUwNtK6tu4nGQsGSYOYvDZWaPzbSWBZkA5B6OTXzz2fSq8TttHxeXa/UG3JHX8A/fLSbuRqSwXZp2X0p1WvKo/lPUZIj7jytsV4ONxvZKpIUR3x5m++azX8TRbymiZuMe1d5vcc7Ih8yAToNoN7ruxGa6Djiv1y6X7ODtJNzNtgHVQP4kmn9bJ9cw0+h1Olcg6LUhSFW9r+ws2ErqPfMNMh+patKkBP1FPOCOWdbr5+TMNumnRlZ5W/gusUptaR+/8AR2Ws+kqTTSnTrpQwiqMMXYWVAHotDkZtX6TpTM0f1UUpfnc/3N/y/l/rm/UfSiqagwDTMakaLd4g52yBCa2/O8jS/S2FJA0jGi4/ij7pI/D68fvnBGhdL/Du/UZSi27Lh8ZFT6WNQygjRjnmrk/FXtm8fSXqDE7jSCwVCipObIs9LzbqfpXKKrDSMbDNXi9KYj8HPS8wb6Wzf+jPVh/F9vX4Mv8Ah76Uf/RbDjXZW/7EWT6UNXdDRA/EPhl52gken5D9c3n6Q9Z4O/6oA26q2SnjYWv368frkiX6UpAIyNGTvRWPnbjcDQ4T5ZGT6VZ2P+hI5T77/e/9v0x1L3UV/wBvcjvq8V8Rq/8A6PryaGi6mh9lN0sAn++SNR3614m2LowV3hQ3hS9DVkm66nJR+kSf7atGajIC8yebzspPwfy3xmjs76SdVJPHGdCVVnjUt9rwGdVJ5QDgEn9Mq6bs31S5+5Ee27pfMmal7yt2emplEQk8XtCYEbivkEakEEA88Dr75L1ne/sydguqiVWKhreMNQIv+IvI4/vkPs7vQnZmn+1jMgn1WrfykcAuhXhqvhxx8snartDsjWqrTpGhcEguhiagdpt16fvnn2apKSjnxNWrTV9PAxbuT2droz9XnIG8MTHIHF03BVroUx44yPqO5Gu0wH1PVEhVUBSzITtI5I5TkXh/o000yh9HqyOQQQVlXgADzLR9Pc5r7M7s9qaMuF1HioF+zHibubX7knTgH19c3613SU73WeLcVeGPaT03eZp03eftfTSAanThktAWMXHJANPHx65Yv9ImjmLR6qDhWIJKrKvlYC6qxzR6emRW+kPWaRXOs0Z8pjFgNHe7dupjuVqodDko97uzNap+sxKtGm8SK/RiD4iXxSn1yl41I3VPTVolxble3LiUXb8MK6nUeCFWFezDs+IKBLMCeDyAd2coNGskDEBDTKw89Uhi6nzfiIGdd2p4Z1OvMZUxLpNEin4lKO8TD3uwc5OTVBnZYxGIXA4pgSodFA9CBx+eep0Zdxlbj89Sqc2klrk/A16VCjqVial2uu1ibtZD1Cnix6ZI7R1VOR9qrTxxMPUISUBHp+HrkRdNvUUisgSMFlkHqStWSeTu/pnk+mN7RHOBQcEG+FaQe3T1/TPUyvcmVKM6mK+fz+xp9fzsEhsiPdca0QAoo1d8m88gkZ08JWjLBTJW3byFcXdD7pGbWhbYxWR1CbatfeSuOeaCH98SaoBFVHXxtrhn8MAkMyAC9vPlsfrk5biZNPuK7vydt5hpJvCYsgiZztWt/Njcvw7rHGXvdPskMZiAyP4EijzAi2jaIGuvRh65zszJsTaIvGPiNIfMvQ2K5C/CDnU9xtIfHaTYg+yKkq24AvPDxVn3Jzl21WoyZErPtLLPnZkDvK31dol3yHwdLpgCAKOwMLrdxZYH165X6fUogdpG3APEUuMHaqSEN78kXlp3nJj1Zl2SsEj0wofD/C07V046n19MrO0YyjyBpHqiQCpIFqZOAWPQHJ2VLqYLwQcsTwcczLURMUMm6IQrK/hdVrzqvQAH0OaJdMQWMix8byBvF87WXgMeoc/vm4a60kEkiujRyNGpTgORuB+HjgHI0uoMm4yeEQQhB+EklE+Y/CPTOiN9CtJTTcXp8+MtPqgMpiVHCM6WytZ8oLHmq43n9hmiHtKQOds2pQLJIKDtXl2/zDNEEJkJ2xg7qrZICfNEd3HOe6jSUFoTeZVlNcgEiQ1YA/CP3ymCOjIjFQlZvX5cs5O8WrCoy6x6dXNOu7oVHIpr5sjOt7G7U8ZFDHc4jV2YKFBEjzBaAA5qPngZ8+jn3UokkFeFe5eOasAbj659I7OiTYjooG+KE3tAJXbuUED0G9v3OeR0nCMYRst4d1kyVjGM8MqMYxgDGMYAxjGAMYxgDGMYAxjGAMYxgAjIHb0m3SzkGiIpKPz2kD+tZPyr7zwNJo5kRSzMoVQOpJZR+g+Z4GAj5TD23PH8GonX8pWH/wA52nY+h1urjDazVagQbkZVa2dmU2pAIO0A+pzV3R7txI6SSlibu2gdo0Uo/nI/3qFHPredk7yGVCsjFCCxVYnB8sgQVuXoQSxB9ATYrOXaXWtamsuP8HbSpxT7ZhPqJWBMc2saj1BjF+4FpwR7nj88rNLr52kKfWNc5JURnxIiCT1B2xqeCDyARyDebe2dcoZFDIoMMbMAy8ktJ8Xv1H9Mj9m9uaeCaN5XYbXBG1C/FNe6uR6VQznp1K0Z9W9OLuatJxxJEyXtYL8Wp1y/7plXi6uiBxmM4mlgkkh1mrQIYgS05Yne9GgOOnzzju//AGss7aQxSSELFOTvCrY2ilQUCQDuPP55d93dfOmjjRE05Vhp3Msk8Y3FRZZo6BazRtufzOdEaEovFjbK4nbRItE7QH/Ma8kda1TdfX1yVoJRNJsGo1g4LFjq3oAV6BrN3x6cZt0Xe6ZRUkenY3Vxs6pXHItST+VZZ9s9spDCNTJ4KxAgCZZj5S3l/wDK/Qg5nSp4pf7G7ar4ysqjX5Ua17CDC11evI91mkIN+xN5hJ2GoNHVdoc0OXc9brov8p/bNvZ3awni8aPwpUayrBdgPXq+43yDzt/TIX+ZE3cxsh8pKb5C1p4oADhCnO8H4h0zvbUdTFY3oer3cMabY9a4u7WeNHQk/wAjAV7cZRd5OxzGi+PpYig2gPpnkjIBYebaQyhbIux6jrnYxdqxOPji+YbU3X5gXlF3meN9gSWFhRBjjL+tGz90jgeg/X0pUq4IX3FqbbmrnN9j9mQIx8HUaiBzFIoEqXR4BPiQk0VPBBAIscC8sY+1+14LaNo9YlkjaVmNc10IkHFdRknu1pAdQqWRu3hm+9tClqsih5lU9PTN8OojdFeSKqoeIFrzVZ2sKN1zQyk+lakoZxutN11Y36uONv7myP6TWjjY6rTEU+whePRiTtk69PfNkc/ZHaSMxVYzabiQYGuiEth5T1I9c0a12CEq7ugG+pqkQgCztV1Y8C/S+MgLo1eNw2iiAfaxfTOFDbTwdg3Cx7bV650Q2qlUtKPZT1MHSlG9tb/QiarbEe0wjUkf+HwqxAe0RRXpRsKM5vU6cxvtDReSr8lWCWcdF/L9s7vtDsNZtNJFGfAaQwksVskRhlAfaQSarKp+6UtSfaROzKQCwPXgCyynoLHXPY2HaKdKFm95nKdndfNPcoKiWJo4hGRvjFB2FhApblj6Mf65oE7uxKRbrikj8hLUoRaPF8+n65d6vulMIjtjgaQyMeGUWhU3dlebr+mRNP3e1MJQrpCzbh8Lbh5ggY8OelHPTjXpNO0lzM1TglJ6vPX0/gpmuPyjxgCHo3xwGb2Hocl6KQNG6hiXXc+941PlVQCPU2TR/TLaHuk6s6eHqUCuNr0aIZdp+7XH55z7uYlsvMpJs7h6P4hrlrrgZsqkJqyZbHGt2YvNWZn9X8m+4iaKglSDuMak9AKFE/vnTdxZSPrH8P8Ahwv5TZ3b0Y3yaHlyi0Glcxp9qhBfyhlv4eW6qQPKK+dZO7AWZdLO0dGRm0qAotkKWkDkium0e39s5NumuolmWi1O6bTs+Rj3rQ/WZlCE1IhNHk7IEjAoA8eU5Qq9sGJmHBtSbFFAvy98vu2YEbW6p3A3LNJsHiAXckinjmyFGQtDujHmilFiIfF6LKDwCvNgDOijK1JJLciLqMXgWf8ARq1GmIaQ+LaRBdwaMGwwdOBz65r1EdNGGMPhnw3+FgdhJHoBXAPGeTahpJDIWlRSwLKwPIDDg+ajy3qMynVmRJDKhQq9BkskRswr4Tx5gOubLxYjjyxvXnp/ZvhkCyjwVjZfuU5s2fC9Wu6b2zDThonAETmo1HB6E7kNkDr5j+2RYpCjhkEJVOnp8MjMOpB6gZLOyTUqFCGMsLkElAXsZzZvoSfyyHGz9CkoJOzV01n6GDFmdYlaZdxTax5Ap2Uccfnn07TRbURbvaiLfvtVRdfpny7YVFIJqAlpg1jhdwPA+fvn1XbXHt5f+njn58Z43SrsorzLTTunuGMYzwjMYxjAGMYwBjGMAYxjAGMYwBjGMAYxjAGMYwCPF2ZAZN8sXiH3ZmJF2eBdevSs19r939FKhJi8MgUCrmMcn1o0x/PJmYTQK4plVh7MoYfseMFlOS0ZrTud2cqUsQW6PlllHI6feo/rkB+7ao1xTSbSeUkVTQo8o67T1rg3eWwGQ9RrHVyBBIygXvVo+fkELBszqQU4uLNY1pp3vzNI7AU8TaTT6jjcpY+enBFbh6Gj5fnlknbKQoqHRlEUBVHBUKooDkVVfPK89rRy2ZdNrImARFbwRKKUchkDMCCSfTi+uYQCBQD9ekip78+jeMUSfI3ABHzv0zDq6se5JW3I2ThLvLM26vtfTSA/8LyeNykIbq/iUda5rOF77atRpWiay0pAA52jbRLkWPMDtA49fSqzvm1OmmQxL2hpUPi+JuHhgFRGq1sd/ckXfpnI9s93DPK7BzIoOxGCgBlXiwB6EljYJ9MiNGo5KUmvc1pdXe0tC37j9k6WfQQkTFCq7GTcnlZSd3B5onzf+rLp+7scZDDUxeU3UiqVP5gML/LOV7ndkiGSSKRQyFS68XTqVXrwejDj5Z1+0fhT/pGWlS3qCbM6jUJNKWRivesR2DFHxfmRqQj3Fr0zVL3w07jzQRsOnmZCP3K8/pm2TTI1WicEEeUdRyDmvtbtDU1H4QDkOpO6toA9+hrk9LPrXGTTjVd8bMnKnfI57XyePIr6JmhK8FYpNxJ5+H7qHmiCCDx065v7J7fi2JppSd6zEByhRWcoAFNihID9zkHqLGX8iBnWQqm9QQCEUHm7G4AEjnofYcZX63sXxNxD7XYVu2KxrzeVgfiFtYPxChRGQqMsTUneJp10MKRb6wmLeBul2vQB2hiAQD7Akcn06Zh4hI54+X/3kTQQyKpEjmQ2aZqLkfzEAA/nX9uZWRS2OnTblbO/IyqV5SWG+QxjGdZzjPCg9hnuMAKSOhI/Ikf2zZ9YbpuYj5m/75rxkg9JB6rGfa4ozV9aO2+fzzXDp0QERxxxgkE7F23V1df7j++Z4ycTeVwsip1/dbTzOzshDMxYkO3JYsSaJPqxzXN3SgeRJLlUpsoAqR5On3by6xm0dqrR0kw89Tmp+5AZ9y6uVfM7UUu9xBriQdD8s9buc/g7BqVJBNF426FKIHxUN3OdJjNlt9fS4lmkuBynbHc12K+ANNtpw4vYSWWlPKj+hyuh7lzrIiNAhRmfcUlBNMoqvOeeK6Z3mM1j0nWStkINxhgTPnk3diSERr9W1HnUeIeoQvtVhYQ9B7nO37N0Bh8W2Db5ppQR7SNYH6ZMBxnPtO0y2i2JaE3drNjGMZyEDGMYAxjGAMYxgDGMYAxjGAMYxgDGMYAxjGAMYxgDGMYArGMZINT6VGNsiE/NVPX3sZkIqXyr0FAADjgVVcV8szxkE3K2Tsvew3eLHXIKSFSbrgspB6jpXpm7R9nGNifGmcVQV2VgOnQ7Qx/UnJmMEyk2MYxgqMYxgDGMYAxjGAMYxgDGMYAxjGAMYxgDGMYAxjGAMYxgDGMYAxjGAMYxgDGMYAxjGAMYxgDGMYAxjGAMYxgDGMYAxjGAMYxgDGMYAxjGAMYxgDGMYAxjGAMYxgDGMYAxjGAMYxgDGMYAxjGAMYxgDGMYAxjGAMYxgDGMYAxjGAMYxgDGMYAxjGAMYxgDGMYAxjGAMYxgDGMYAxjGAMYxgDGMYAxjGAMYxgDGMYAxjGAMYxgDGMYAxjGAMYxgDGMYAxjGAMYxgH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8" descr="data:image/jpeg;base64,/9j/4AAQSkZJRgABAQAAAQABAAD/2wCEAAkGBhQREBUUEhQWFRUVFyAaGBgYGBcYGxkZFxgXGB0aFhgXHSYfGBojGR4YIC8gJCcqLCwsGB4xNjAqNSYrLSkBCQoKDgwOGg8PGi0kHyQsMiwsLCkqLCwsMCwsLCwvKikpKiwpLCwsLC0sLiwpLCwsLCwpLCwsLCwtKSwpLCwsKf/AABEIALcBEwMBIgACEQEDEQH/xAAcAAEAAgIDAQAAAAAAAAAAAAAABgcEBQIDCAH/xABOEAACAQMBBQUEBgYFCQcFAAABAgMABBEhBQYSMUEHEyJRYTJxgZEUI0JScqEIM2KCscEVU5KisiRDVGOjwsPw8Rclc4OT0dIWNHSz0//EABoBAAIDAQEAAAAAAAAAAAAAAAAEAQIDBQb/xAA0EQACAQIFAQUHAwQDAAAAAAAAAQIDEQQSITFBURMiYXGBBTKRocHR8BRCsSMzUuE0YvH/2gAMAwEAAhEDEQA/ALxpSlAClKUAKUpQApSlAClfCa0V7vvaxsUVzNIOaQKZSD5MUyqH8RFQ2oq7JSvsb6lRF96rqT9VbpCOhnfib/04cj/aVrLy5kXLXe0GRfuoY7ZB+9rJ/fpKftChF2Urvw1/0bLD1HxbzJ+8gUZJAA6nQfOtVcb3WaaNdQA+XeIT8gc1Vu0N8dixtmRhcuOrCS5PwaYkfnWHJ26WcQxb2shA5fq4h8AvFULFVJe5TfroDpRW8kWqd+Lb7Hfyf+HbXDj5iPH51xG+WfZs7xv/AClT/wDY61Tk/wCkLJ9i0QfikY/wUVgyfpA3ufDDbAeqyn/iCrqeIf7UvUo1DqXqN5ZDysbn4m2H/GrkN4Zv9Buf7Vr/AP2qgm7ftonktuPdG383NF7ftpD/AEc/+Uf5NV06/KRV5S+23occ7G7HuWBv8MxNfF3xj+3BeJ6m1mYfONWqjI/0iNoDnFan3xy/ylFZ9t+khcj27WBvwtIv8S1apz5RBdCb6WfJp1jPlKGiPylC1sbPakU2sUscn4HVv8JNU5a/pKRnAlsmHnwShvkGUfxrPXtX2DdHNxb8DH7UluhI9zxlmHvrQgt6lQbZV5s64AFltF426KlyxI90NyWGP3a3UNvfxDSaC5H+sQwsR+OLiT/ZigDf0rQf/VRiH+VW00H7ar38fv44clR6uq1trDaUU6ccMiSL95GDD5jrQBk0pSgBSlKAFKUoAUpSgBSlKAFKUoAUpSgBSuLuFBJIAAySdAAOpPQVDtp79mTKWKqw/wBIcExf+UoIab35Vf2jyrKtWp0Y56jsi8ISm7RVyVX+0Y4ELzOsaD7TEAe7XmfTnUWud+ZJdLSHC5/W3AZAR5pCMO37xSoNt/ea3tH7y6lae4xpnDOM/cQYSFT6Bc+tV3t/tUuZ8rD9Qn7Jy5Hq/T4AVy1i8Riv+NG0f8pfRDXY06X9x3fRfVlq7wbahj12jdl/9UW4U+FvF7Xvfi99Q/aPbPFGvBZ2+g5F8Io90af+4qqZZSxLMSSeZJyT7yedcK1j7NjJ5q8nN+O3wKPEtaU0kSfanaVfz5BnZFP2Yvqx818R+JqNyzMxyxLE9Scn5muFK6EKcKatBJeQvKTluxSlK0Kitnsbd6a6bES+Ee07aIv4m8/QZPpWsqxdibUW6iBjwskSYkhGAvABrJEoHI/aUag68uUpXId7aHzZ2worXDIgnYDLSOoYY6iOM5A97ZJ6YrQ7e2HG6tcWgwqn62HmY8/bT70RP9k6HTBrcXb41DELkctcHXGf5H086xrGVlcSxnEijJx9oHIPh65GcryIJ88Vdrgzu1qQqlSreLdxWjNzbABOcsQJPdHOOJc6mIn+yTg9CYrVGrGidxSlKgkVuNjb4XloR9HuZYwPshzw/FDlT8RWnpQBbO7/AOkRdxYF1FHcL1YfVP8ANQVP9ke+pvsrtE2NtFuJybS4P2yTA+fSeMgN7mOvlXm+lAHsNI7uJVMMqXceM4lwkhXpwTRjgb95Bn71ZOzt5opX7pg8M39VMOBjjqhyVlHqhYV5T3Z39vdnsDbzsFHONjxRn3odB7xg+tW9u/222V+gg2nEsRP2sFoieh+9Ec8jrjnxCqNyXiSXLSozDHPAoe1k+lwEZETuC+P9TcE4ceSyZz98Vt9lbbjuAeAkOmA8bjhkjJ6Oh1HoeR5gka0RmpbEGfSlKuApSlAClKUAKUpQArB2xtqK1iMkzYGcAAZZ2PJUUasx8h/AV1bf28lpFxuCzMeGONfakc8lX+JJ0ABJ0FVpvBt0W6m7vnDSkEIi8lzr3cCn4cTnVuZwMAI4vGLDpRSvN7JfmxvRoupq9Et2Zm8O2GuFMl4wht01EHEOH0Nww0lbyQeEftHWqv3q7UnkzHZ5jTkZDo5/CPsD8/dUa3o3umvpMyHhQHwRj2V/+Tep/Kpl2bdjR2nbNcSzNChbhjwgYsF0ZtSNM6D3GlaWBc5Kti3mlwv2rwS5/PM1niFFZKOi68srOSQsSWJJOpJOST6muNSPf/dT+jb+S2DmRVCsrEBSQ6g8gTyOR8KlG6HZLHeW0U0k7xtICeEIpwOIgak9QM/GuhXxFOgk6jsnoLwpyqPulaUqW7v7gvd7WaxRiFjkcPJj2Y4yQWI8zoAPNhUm7ReyCDZdl34uXkYuqKpRQCWyTqD0UMfhW2ZaeJnYqylWlsLskt1tVudpXf0dWAPCoXw8WqhmbOWI6AeetfN+OxkWtn9Nsrj6RAAGIIGeBsYdWXRxqM6DA1qlOtCorwd0WlFx0ZV1K3W5+7D7RvIrZNOM+JsZ4EGrN8By8yQOtT3tC7FU2bYtcx3DylGUFWRVGHbhzkE9SPnWl1exUqiu+yvXhkWSNijocqw5g/8APSpPuFuSm0O9MsxiCcIBAU5LZzzI5AD51Ytr+jxA68X02QDz7tMfPirBYmm6jpX7yNHTko5uCDRXq3MRmiAVwPr4ui5/zijmYieY+wSB901zii7sB1Jx68x6f88/fWXv7uQuwjbzW10ZJHZhqqDAUDOQCeJTxYIOhBpsoLeAS2y+IYV7ZQW4WY8/MwnoeYOh1wS7CSYrUVtTd7FDP40CK2cNnGCuNQQRgg8iOoOKiu/G4ndKbq1UmAnEigH6puvDnnGTyP2eR6E2FY2C24Jf62RRpCp8Cf8AiOOZ/ZXHqa1t7tmXvOLR2UFSmPAE1BUINCvPK/xzW84JoXpzyy0+BS1KmG9u6IVWubZT3QI7yPXMJPUZ1MRPI9OR6E9G7G4jXqRMJVj7yZ4vECeHu4DMWOOmBikaklTV5D0e9sRalTSDs0cSRRTTLFLOHMalHbiMbsp1XTBUcQPUEVwHZ6DaG6S5VkBkxiNwT3IyTry8qw/VUuvyfW3TqadnIh1KsC57IZElij+kJmWRI8lHUZkTjymf1mBzxyrAfs0mWSJHdV70y+Ig8KxwAMZM9UZSCMedH6ql169eNyOzl0IdSpdFuEOO4jluVje2yzDu5GzEAhEoKjGDxDw86+/9nxEffPcIsAgjmZ+Bzjv3ZEQINSxIJ9Kn9TT6/J869A7ORjbndod3sxx3L8UefFC+TG3np9k+ox8eVXru7vfZ7bCtE7W17EMjBAlQdeE+zNFnmpBHLIBwaqBOyK4OcSISLhYSAGJ4HSJxKPNQsikjmNa18W508Nu15HLwvC7FQvEH4Y5FjMqkcgHP5VlOrRm9JWenz2JySXB6a2dt9lkEF2FSVjiN1z3U+BnwE+xJjUxsc88FgCRvaqrYm+0ck8uydpsjzIwQS44EmOhGn+blBOhGNRkYPOZbM2k9tItvcsXRziCc82P9VMeXe/dbTjH7Q8WlKtd5Zb8eJDj0JHSlKZKClKUAKxdp7SS3heWU8KIMk8z5AAdWJwAOpIFZVQbb18bq6K/5i1b+3cAak/sxA4/GT9wUvia8aFN1Jcfz0NKdN1JKKNHtnbfdK99enDYwkYwe6U6iGPzdiAWbqR91Rih95d5Jb6cyynTkiDki+Q/meprcdo29/wBOueFD9RESE/aPVz7+np7zURpTBYaUb162s5fJdEbV6qf9OHur5m53R3ak2heR28f2z4m+6g1Zj7h+eB1r0LtdLmxNhbW0TGBJVaV10CRIOEI3nqeI/hHnVW9k2/8AYbJSV547h7iQ44kSMqsYwQoLSKclsk6dF8q6rntwvpLniZwLcy57sRxEiLi9kMRknh0znnTGIpTn3oPVJ26a8/YxhJLR7Hf26J3l9BIvOSEL8Udv/kKsc7N+jS7NtFPCXDL8ILZj/ixVZ7z7/WV3dWcojnCW83HICkeWTKNwriQgnK41I51tNtdsNvNtiyu0jnEFsrhlKxhy0oZW4QJCpGODmw5GkKeFniKNOOIWqvf+F8jd1VTm3TJSbJtj/TZio+k39yY4WHQO5VMDpzaQ+gWo9237Qab6HaQhnPicKoLMcAIuANTpx/nWFvL2rwXm1LacxzC1tlYhOFONpWB8RHHw4B4ceLofOo5trfwnasd9bKwWHh4FkABIGeIMFJwGLONDyNaRo1liI/4pN/RL6lXKDpvr+ak/2JvlbmJLfa8DQMyDwXETCOXHhDKSMpqOZGAc61H+0/dcW1uJbSWZIMhGgaV2RQ2cGPJ9n0OefOpDtTtW2LtBY2vrSUyRjQFQ2M6kBkccS56MB7qjG8vaZa3tzCjxSrYxuHkUBDJLwDwpw8QVU6e1yPoBR+mqUasFQ0je8lx6ch2inFupvwTLsi3MksbFr4oWllQusYHiMYGURfIucH4r5Vz2ldzz7vTxXiss5SR3Dc+ITNMuPTGMegrQ76dv7SLGuzA8IGe8MscRyNAqqvE4A566dK1+zu16OS0aO+EskzcYLRxxBeFhgaca6jXpUYylXh3qOt5Jvr5LwJpSg9J9NCsLO2MsiRrqXYKPexAH5mr/AO19jY7EFvkESvHGMaELH4z7x4APjVJ7n7Titr+3nnDtHFIHIQAsSniXAYge0F61Mu1XtMt9qtarEkyxRMxkDhFLcRQeHhdvshufnXQqUlKcZ8r6mCk0mupWlZux9ryWsyzQtwuvyIPNWHVSNCK3u9dzbNGvc91xeHHdqByB4icDRSeHAbxaH4xWtyhc2xdvpcQd5EeGPI72PQtEccix5odeFvgdRXRdoM8aNleuuoxqAcaAjzNVhsPbclpMJYiM8mU6q6nmjjqp/LQjBANT2NlmAubfHdMeF4yfFGxH6t8YHTKv1A8wQGlWckkxaVKzujna3hEvHGQCASynVWBJB0OhQ8iDWLth57SBZrAhbdZjI8fCrdxMyGIkFgS0LKSFJ0GcHXBOf9ABKlSW1yHLcjzKlR15aVu7RHBPdp3jsOF4yFIZcahhy4MZJ1qs6WdakxnlehV0e/d4sltJ3uXtEKQkoh4VIK4OR4tNPFnFcLPfG4itzbjumiJY4eGGQguMMVZ1JUnzBFSDebs4w7PZMrqde5LDvEPVVJ0lAOcYPF6GoPPAyMVdSrKcFWBBB8iDqKWcUuDdSvsSBe0K9Bz3oOJEkGUjPC8KBFZcroeAAHHPrmlv2i30aRqk5HdI6RtwpxIspUsFfHEPZGDnQDAxXDdDdZb5pFaYRsvDwrgFpC7cPh4mUHHMjOT0BrOTs6l+iTTksDC0ngMZBKQMiyMST4SOI+E/dbypaVSjF5Xvotvh+cGqjJq5rrnfe7keV3kDPNAIJGKJl4xjQnHtaDxc9Odc7Tfy7j4MOhVIRAEeON0MSsXCujKQ2GOQTr61urLs7gmktkjunxdK7oWg4fDEH4ifrOeVxj1rXbU3MSK3nmScSCFolwAh4u+7z7SOwGAvn16VKr0pOy/h9bdOoOEkrnTH2iXyy96Jz3nfd9xcKe2U7o6Yxw8Hh4eWOlff+0W+7oxd99UyMhj4E4CJCWYlcY4iSfFzHQ12puRm7srfvf8A7uGOXi4fY70McYz4scPPTnXbbblwvDHILh8vOLcgw6CU8JI4uPVQDnP5UOpSi19v9EZZM1W3t7ri9wZzGWU54liijcnAHidFDNoBzJq3+y/tCXaMJsL7DS8OFZj+uUa4J/rFxnI1OM8xVU757qpYSBFmEp4mVtEGOAgahXYjJJ0YA6VobW6aJ1dGKujBlYcwQcgj41DjCvTTj6MNYS1PXu720nRza3D8cijiikOAZohgEtjTvUJAbHPKt9ogSGqz3Y3i/pewSeMql3A2fRZlHXGvdSKSCPJmHMVPti7UFzAkoBXiyGU80dSVdG9VYEfCpw9VzTjL3lv9wnG2q2M6lKUyUNXvNtU21rJIgBkwFiU8mlchEB9OMjPpmqj7RtrfQNmiFGzLNlOLqc+KWQ+rEn4yVYW9s3eXdtB0jD3De9fqox83dv3BVCdsW1TLtEx58MCBAPVhxsffqB+6K5VddvioUntHvPz4G6byUnLl6EFpSldUUFKUoA7o4s1kx21cbda3FpYFhldR+Y94oSuytzEjtc9K5tZYTl/zlqlOy93y3StpcbokRjw8/wCWa1ylU9StpbSsWSDFS3aWySh1FaG6iqjiXTNTSvp51YW6PYpeXiiSX/JojyLjxsD1CaYHvI9xqErg3YrylXzc9jFhaoGk72UZ1YydPPgjUYHxNcrnsg2fJEHjjmUHk0cnFn3K4Ofgauqbtcq5a2sUJSpvvJ2cCHW1uFnGuYzhZFx0OCVJ+IqFSRlSQwII5g6Ee+olCUd0TGSlsca2WwtuvaycS4ZWHDJG3syJ1Vv4g8wcEVra+qpJwNSaoWLp2HMjQd/AeKDB4y2C0RxkrIBjBUfa5EYPXFdV1vdxR91aAqh/WPkCWTGvM4wvXhHPrUG2AkySpb2pcTOwBKEgmToAR9ldQehyx5YqRX8vdSGLaNu1tN/XRoMNj7UkS4WRf24iPwmt+1bVmYOGtzGe9VhhhgcuIHXI5c+fP0wNM12TnvkCzRC4TGFJz3idNHHiUehyuelcL3ZTogkPDNCSeGaJiyn0Lc1bH2XAI8q7bGMqylHORrro2ceQ56a6ZotmK7HVabCurTjk2XMxD44opFj4zwniXAcGOUqdQRhgeQqOyb67RiJjeeZSA6sjDGe9JL94jDxMSTqwJ1q2N37c3DKpXjcDywByy7EYGMjrXfvJsS1u42tMLLPwnu7g6cEh/VxxsdTGWwuuQc6DlUToRWq3JhXb0ZSdtvZdRtbskpBtQVhOE8AYkkDI1ySeeaz4+0e/V2cTAFwob6qDBCElcr3fDoSdcVG3QqSCMEHBHkRXGsMqfAzckadoN8EjQT6QlTH9XFlShyuG4M4B6ZxWtXeGcRiISHgE3fhcL+uwBx8s5wBpy9K11KMq2sFzb7e3rub3h+kyd5wEkHgjU5bGclFBbkOea1FKVJBN+yPen6HtBVY4iuMRv5Ak+Bvg2nuY16D2TMYL5o/83dL3i+k0YAcfvx8Le+Nz1ryMpwcjnXpeDbRm2ZbX32ohHO2P2PDMPjGZRXPr/wBKtCp10f0Nod6Lj6ll0r4DSugYkNvDx7RuD9yKGMf7WQ/4hXmXey672/uX+9M+PdxkD8sV6bxi/vPxRH4d0B/EGvLe24ytzMDzErj5ORXMw6viqr8hmp/aijCpSldMWFfRXyvq0AbC3FSbd5CHBBxUctVz1qSbEukVh1+NXgUki59zdipKASMEc8cj8OlS673fRkCgAY/nUL3N3kVABoKmV7vHGsYYH2gcfDSqS3Kq1tSqt8tiJGTk59FH8zVW7XwucDA9dT+dWdvhtgMSc1X1ps5r28jgGoZst6IviYk9NP41sk2rApIk/ZhulBFGt9eeJ2P1EWMnH9YV6nPLy5+WLA2lvTMU+pg4VyfrJDw5I0OATr5Z18q0EVyIp40VSVwOFuLgPCvtYI1RcDA9+pODUu2XtOKUd7EJeEkRur8Ph4QCF1zoQwGmM4zTE6SgupRVW9tDTx/SLjxTyFFBPCUdcOAMkIR7WDzI/wCuq3wlRVaGMSM4AyqiURoOZJCnhycjTGmc1YNjYrbQovABFGCwOM4yQMcupyf+lRWSVGe4MLJKxyWDcQKBEyQ0g9pCMrwjmCdOoKbXC0Kzb5ZCId3p5MIkLZGq+E+XFgO2ASR0zqawd9tgwzRo8KlJguJI2GG415rg9DzFbGTeq6S4V2domTRY1yQAugDKzHIx9og5561u7Y/Tj3chUTOzGNgujA+Mhl+yOLk2M6EUxNOS72xku67oogipJurYQ93LPLJ4kwkMYzkyMCeJiB4VABAPmRyxWHvZs/ublhjGTnHkc4YfOunYN7wScLHhSQcJP3TkFX/dcA+7I61y2srsx290egOyncBLJWvJxiRtI1PiMa8jrjVicjI6D1NTva9pbXMP+UIkiA5HEuSG/Z8jUY7N94fp9gYpCfpFse7kzzyvssfPOCD6g1tIkZ5Gi4SqkHXOcsORGPlVJPXQvCKa1ZWO2tx2sblJNm3LJHNnjDqSiAY8MunDIpzorDPv51m7K3VW6lMcirDLgYkUcUbcs4XPgcjoND0AqW7R3bE5xOGjiRssq5IbAODpqW8sZ91Q2/v8RyAFoogS0RY+2I+vEeTg6gdM4qinO10VlGKlZ7G/kmQQPHCCiA4YsQJJuEEEv1IBxpyGevSI3txkhvZaI6E5OMk408w2uf2vfWdb7xLLEtyF0l8Ljqsi5D6/ZyCGH4q0e0ZwkhI68/wnIBA5A419+K6l0oCOXvES7R9nhbvv1ACXS96Mcg5JEq/CQMceTCopVjbc2d31hKn27Zu+T1Q4SXB6/Yf04DVc0jJWY7B3QpSlVLClKUAKvzslfv8AYjRNqA0sWPRxxf75qg6vnsNHDs1yeRnY/JI65ntPShfxQxh/fLW3buzJZWznm8EbH3tGppXRuXps2zB/0aL841NK6YuazaI4NpuMfrbZGHvhkdW/KRK839pGz+52rdL0Mhce6TD/AM69M75xcHcXPLuZeFz/AKqb6ts+gfunPolU729bvYeG7UaMO6f8S5ZCfeOIfuiud/bxd+JL5oY96l5FR0pSuiLilKUAd9u5raWs5BrTo+K70uqhaMCbbN2+y4ANb2+3mPdRDPRv8ZqtorrBFZl9tDRBnofzYmtc3JRxN1tPa/GOdbXs7THfzYGqlATyAUxs/wA+JBVfPf8AOrH3ITEFirezcSXCHXGWZV4NenijUfGtqDvUu9kLYjuxSXL+7+hKNr7XhZFeN1RwocyzGV3Y8bYWNBkaf2fTyy93HRlSOO6F1IcyMgDjBb2iejEZOdc/Ku24sBb3ojARoxErBJA8nFniPBmMFgfIgYGRkHStLt9kjvoPo8Cwl9QTxeeDk8QGQfdzGaYmoyVo+ZMG07s3m919OI40JCQ8lCn7S6ZfTwgN0z/Cq2v9otG0ijwkkDKnlgEEgZ1OM9etXNb3KXPdRXcGDKMxSREsh0PXGnhHM5GvOtXvv2dWcdu8iHuTjzJyRyALNgDTHxrOnNRWR7lpK7zLYq6C5a6Yo7gyNyLYX2FOAxOOnhABxqNOtZESS28yZPdE/bOnAwIVgxGoIAOV8jW52RuMJrfvDhDwlgRxMcAHD4GcDi0IJ5c+lYF3smV7MTsDmIqp56xyIcHyJQqVB8ig6CmM3BnoQ/faXj7pzq2Dk9W5HJ9ai1SHe65BMSA54Vyc6an3e6o9XOre+xmn7qLK7N9vywzLdJkooEV2BqRGfCkpHPAAGTrgqc+1VwbOuylyyxkynOWIxwKp68XIHGK857lbVlgu07pXfvAY3jQZLo+jADqeRHTKjOlXT2fWzoskE9xGsUb57sH6yThYpgnpGWA8Oc58OmdctOeDS7W3JYF1tDGVByWGhzqOmmnLHXrnyrW/0TE0sXexJIBxBOIeyWGuBy1GdcedYEN54yW5k/xqRqoCqx5Bh+fh/nXBw+OniMRmXuXsvuPVKCpU7Pcoz+jTa3l5s77Lkvbk/eUEqPe0eUPqgrpjtwUy/wBjwkcgRrhs+7I+Aqddsm7jLDFfQ+GW3k6c+Fm4lP7r/k5qNwR8Uiui5juAHjUDOCRqoXzWUEfDNemp2bscioramJa3IiMbauD4GjP2kbwsp6+JCR8KrXeHZBtLqWBucblc+Y5qfiuD8avxdjx2kZEhEly2CFB0iBOQXYdcZ5chk6c6i29m7Q2khIUR3Ua4QnA70DP1bcgD9w/Dl7NqlNtXQU5qLyspulc5oijFWBVlJBBGCCNCCDyOa4UqMilKUAKv7cyM2uwA32mikkHq0nFwD4+AVR2xdltc3EcKe1I4UemeZ9wGT8K9LJYq0tpaR6IGV2HlDbcLDPoZO5X4muVj32k6dBcu78kM0O6pT8CbbNshFBHGP83Gqf2VC/ypWVSuqLHRfWSTRPFIOJJFKMPNWBBHyNQO82L9NsZ7Gc5kj+qZjz4lAaKb95eB/fxjpVh1HN57Exut5EpZoxwzKoyZIMknA6vGSXXqRxqPapXFUnUjeO61RpTlleux5I2js94JXilUq8bFWB6Efy9axqvbtf3DF5CL+0Ad1QFwuvexYyHXHtFR819wqia0oVVVhm+JWUcrsKUpWxUUpSgDkr4NdlxLxcPu/ma6aUAKtS6sXG7trPHo9vL3gI5g55/nmqrr0D2cWX0zYDQ4ydcDz1YY+IpnD21T6CONTtFrh3+Cvb1tY2OzNswbQsoJ0JMojKOo9vKvGWXTV+FOJlXqBmt4dhJOHhuOF+HDwgjLBOI5KsdSCMrjmNRXnzZ+05tj3jRunGnEOON+TgZ4WH3WAzhh5kcs1fG5u82zdod13ZzMi6K+eNfTUknAA1ycgczirOTtle6NVZ95bMk9teBUkVVEaxEDORw8PDzGM8PkRjpUV25aSThgGmHegg8bcICjqdMBNM505jTnU9aFW0YAgEEA66jUH519mjUjxcqxjPK72LyhdblSLe3FoWit0EzyLwheEEKBrh1zj2snJ89eeKx95t9ZUtRDNGglx9exGQygczyGcHp1qWb1bVtrO3bLKMDC5OPM40OTqc1593u3va7bhUkRj+97/T0pmc4pZnuZQTenBob26MkjMep09B0HyropW23U2G15eRQKM8beL0VdWPyBpCUrJtjaXCL27GN1Ft7JJmQd9N4y2PEEPsqD0GNcftVX24bSy7wuiMQrTTM46EDjPwycCr73ci+r5YC+HHljp8qpfsLi49uXT88RyH+1Klc3COVenKo/3beQxVShJR6Fh3t4tvtO0t2VWFyHyScFeEZUr55II+NS15FW3BznHCTjX7SnlVLfpB37w7Ss3jPC8UXGp8mEhI/MVN4tt91brO/sd2szAa6BVkYKPnWVSUcFGlCKvd2+LJipVnKTfF/gVp2h76TbTnURkrbAcaKfDpkgvKeQ5e4Vmdn290GtmTmTJMMpGAxb240BGgJClQfa1yNeE13t/bomd1hUxwlywUkFjliRxkeXRRoPU5J06sQcjQjrXaUrMTy33PQ19J3wLKCqroFJBLNjPET1J14vLTy01CXWFxyIOFPqM4H8SD0/hod1N6zeJwMcXSeLy77GPGMf5wADiH2gC3PNbbi7wZwC2DxdB7wOgOg/9unQVSMl3RJwy6M1W+e7H01e+jXF2q+Nf64AcvWVQP3gPMa1vsyJDMizHhQthj5D+VXLs+Xi0yMjAB1Hwz94dPP+ES373aWUtcQDEoXjmQDHEBnMijzHNh7286Wq0suqGKVS+jNIlls8M/eysoyMCMs+BjXhYxgMPLJHi0OB4q1W2Y7YY+jM7ani4uWMJw8PhU8+Pn6aDlWsqQ7k7pPtC4CDIiTBlfyXyH7R5D59KTqVI04uc3ZIajFydkTjsY3YxxXsg5gpFny+2/8Au5/FVw7lWfH3l4R+uwsXpAhPCR5cbFn9QU8q0NtsoTullEvDCqjv+HQJCNBECOTSYx5hQ554zYscYUAKAABgAaAAdAOgrl4GMq85Yua30ivD8+vUZrtQiqS438zlSlK64oKUpQBE7q2/o5ywz9DdssP9GdjqR5QMSSf6snPsk8FV9q/ZMVLXlimUPiliX7PUvGBzXqVHLmNOV/ugIIIyDoQeo9ai0lm+z/1YaSz+4MtJb+qDnJCPujxJ0yuiqVKUoS7Sn6rqaKV1ZnkalX3v72OxXqG72aUEjjiKKR3cudcxkaIx/sn051Rl9YSQSNHMjRupwysCCD6g1vTqxqLQo1Yx6UpWhApSlACr0/R92n9XJDnXOn8f5mqLqZdlu8Jtb5ddHIHx/wCma2o+9l6q32F8Qu6pdHf6P5MtLtU2Db36gqCk6kjIHIjmrgc1PmPfVGXeybi1fLI6FTowyOXVWFXnvclyJVvLVO8YDEsWuJVHIgDk48xzrEi7RbRoWaaOW3dRkxvGdSOiNjBPocUjjcRXhJdlTUo+D18n5fwWwFOMlLPOzvtbTzXnz4+pWuz+1jacIAW6dgOkgV/zYE/nXde9sO0pRgzhfwogPzxVvbmQ7O2zFITbo4TwtxxhWHEMjDLr56g1T3aXuQNn7S+jwcTpIFaIHVvGSvD6kMMfKr0MROavJOL6M3qUoJ6WZFr7aMs7cUrtI3mxJ+XlX3+i5uDj7qTg+9wNw/PGKvTdPstSxhWSVQ9xjLMdQn7KZ0GPvczU83TuknRijq4U8LcLBhkcwcfwpB+0s1bs4Qb8eBj9Panmb9DyLV6fo87rhI5r+Uc/q4yfurq7D44H7pqM9qPZ/wAG2o4bVABeYZFA0VicPjyUe16a1ZHaJfLsrYyWlsD3jqIYwoyx08bYGuTqfea6Mnx1FzM2TvI08RuUOEkkkwOnCrlFPyFQL9Ho/wDeF4f9V/GUVLNyNnPHsi3jkUo4RsqwII4ncjIOo0IrXdle7q2G1LiJXL8VqrsSAPEZSNAOQ0HnXFwtZRr1435ul4Lf6DdWPcg7EX/SLP8A3hB/+P8A771M94l4Njv6WmP9kBUX7e9nNLf2YUEmVO7Hv7waf3hUp7T5BFsmcfsKg+LKP4VOL/qdgv8Asn80RR7qn5HnOlKV3BQ7IJ2RldCVZSCrA4IIOQQRyINWvu7vQL6LOi3Ma/WIBgOo5yxgf3l6cxp7NSVkWF/JBKksTFHQ5VhzBH8fd1q8JuLuVlFSVi8FseMYjUk8WCnkfQDUnOnpp5abO+ufoqlIgGueHEsmnh5ZjjPV+QZumg92o3W30juLZpIUCXQIWYZ0jQ4BkhHMKx0zzTl1GciXZJlcGJuGI6l+p/D8c4Plj4sV8VRhTdWq0orryxSNGblkgrt/wQXaG4gvbjjsyqozYlB0VD1dB906+HmDy0OllbF2OtqiWdmgaVhnxch0aacj7IPzOFHp3WNsS30ezQNJzdj7EeftzMObHmE9pvQaiebv7vJaIQCXkcgyyt7TsBjXoqjkFGgHvJPl0p+06meSy0lsuZeL8PxdTsq2GjlvefL6HPYGwktIuBSWZjxSSNjikc4yzY9AAANAAANBWypSu4kkrITFKUqQFKUoAUpSgCP3mwHicy2RVSx4pIG0ilJ5kEfqZT98Ag/aU8xpNt7AsdsqYbmMx3KL7Jwk8QzzU6iSPPUcSH38p3WDtTY0VyoEq54dVYEq6HzjkUhkPqCKxnSUnmWjJTPNm+nYveWJLxA3MH3kHjUftx6n4rke6q9r2F3d3a8v8shH4UuF+JxHN/cb8RqObX3J2VtniPD3VwPaKjuZ1P8ArYnGT72XXoalSktJAeYKVaO83YBewEtalbqPoBhJPirHB+DfCq3v9mSwOUmjeNxzV1Kn5MK0TuQY1ckcggjQjUGuNKkD0V2Ob8Jdx9zIR3yDl1I+8PT+FTvfLbn0Gze4EDT8GMovkTgk6HQczXj+1unicPGzIynIZSQQfQirO3f/AEgbyFQlzGlyoGOI+ByPUjIPyrOpFSk52uyIRyRUVsixt29932jbm4WA26o/AozkOMAkjQaZ0qPTgXe9VmH1EcHHj1USsPzwa7tg9r9teF1m4bU5AjVmyGyDnxYCjXoaiu0941sd5IbhjmJVUEjUd26FGIxzxkn4Vx6FOp+um5JpOPpxyOzlHsUlvcsrtv2g1tsh+7JVpXWPI8jkn5gEVAewi7kijumUng4kBHTOH/PGKtvfvddNq2Jh7zh4irxyAcQBGoOM6ggn51oN29zE2ZadyrcZJLO5GOJiAOXQAAACr+0KsaeHlTp6N9CmHjmmm9jJs5luNtxMRkxWchB8i8sa5HrjiFS25ReLiwOLGM41x5Zrz3L2rtZ7SuZYI0lBQQqWJwFRiSRjnliaxNp9ue0ZshWjiH7CAn5vmtFhq0qUYt62V/Pkq5RU21sXzfEYJJwBzNV/uzvDE28jLHIrrJad2CpBHGh7wjI64DVI2uGOyQ8h4nNoGYnqxhySfec15u2Ltd7W4ini9uJgwzyOOh9CMj40pgMKnKpK+usTavU0ivU9ZbR2ZFK8byIrPES0ZI1UkYyPhVUdu23AsMVqp8Tt3jfhXIHzb/DXO6/SCiMPgtn77HJmXuwfxDxEfAVUW29tS3c7TTtxO5+AA5BR0AHSmMLg5qqp1NlsZzqrLaPJgUr6BUh2JuDeXeDHCVQ/bk8C/DOp+ANdWpUhTWabSXiYRi5OyRHa2Ox9357t+GCNn8zyVfxMdBVo7G7IreAd5dyd6V1IzwRj8ROpHxFTPY9m0qBLCACMaCRlMUA9U04pf3Rg/eFciftN1HkwkHN9dor89BpYZRV6rt/JDd1ez6Ow/wAonly6qc68MagjB4ifaGNNcD0qdbM2JPeYK8Vvb6ZlIxJIPKFG9gH+sYfhU86kWytyIo2Ek7G4lXUFhiND5xw5Kqf2jxN+1UkopezZVJqri5Z5cL9q9OfzcJYhRWWkrLryYmzNlRW0YjhQIo1wOZJ5sxOrMerEkmsulK7QmKUpQApSlAClKUAKUpQApSlACsHaexIbjHfRhipyrah0PmjqQyH1BFZ1KANEdlXUJzBcd4v9Xcji/szJhx+8HrE2htON1Me0bJgnn3YuoffxICyD1dFqUUoAqy67G9j36l7R+D1glDqCfvK3Fj3aVEtp/o3XC5NvdRSeQkVoz814hmruv927aduKSFC/3wOF/hIuGHzrCXdiSMkwXlwg+5IVuEHoO9BkA9z0AebNp9kW1IPatHcecRWT8kJPzFRu+2LPAcTQyxn9tGX/ABAV65f+kEOn0Wceve27f8UH8q+rtq5A+ssZfXupYHHw43Qn5UAeOK+161ubyzbWewkHmXsmk+ZiR61UtvsM+3awL+K0kj/xRDFVcrcAUruj2uXuz4xECs0I9lJM+H0RhqB6aiu7ejthu7yMxqqQIww3BksR5cR5D3Vbh2Ju8/2LQfEp/MfKuDbu7vDXhs//AFM/lxa0pKVPNmcNfIur2tc81Yr5XpZdn7BHsw2ze6JpP4KayrZNmr+psuL8FhMfzMOPzqXinxBkqHiUBdb7X9xGITPIU4QoRPCCoHDjCDJGNMV1WW5F9N7FpOc9SjKPm2BXpeC7fGIbG4A/DBCPk8in8q5dxfv7NvBGPOWdmP8AYijI/v1l21fanSt5v/wvlh+6RRezexK+kwZTFCP2m4m+UeR+dSfZvYZAg4rid5McwgEa/EniP8KtP/6WuJP1l3wA8xBCqH4NK0nzwKyLbcW1XBkVrhh9q4dpv7rngHwUVR0sZU96aj5K/wCfEtmpR2VyB7I2Xs+2OLOATSDTMKNcOD+1JqE+LKKksGw72fUiO1U9XPfS/wBhCI1P7ze6ppDAqKFRQqjkAAAPcBoK50Q9l0b5ql5vxYPEztaOnkR+y3Jt0KtKGuJF1DTENg+axgCNT6hc+tSClK6UYxgrRVl4C7berFKUqxApSlAClKUAKUpQApSlAClKUAKUpQApSlAClKUAKUpQApSlADFKUoAUxSlAClKUAKUpQApSlAClKUAKUpQApSlAClKUAKUpQApSlAH/2Q=="/>
          <p:cNvSpPr>
            <a:spLocks noChangeAspect="1" noChangeArrowheads="1"/>
          </p:cNvSpPr>
          <p:nvPr/>
        </p:nvSpPr>
        <p:spPr bwMode="auto">
          <a:xfrm>
            <a:off x="63500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10" descr="data:image/jpeg;base64,/9j/4AAQSkZJRgABAQAAAQABAAD/2wCEAAkGBhQREBUUEhQWFRUVFyAaGBgYGBcYGxkZFxgXGB0aFhgXHSYfGBojGR4YIC8gJCcqLCwsGB4xNjAqNSYrLSkBCQoKDgwOGg8PGi0kHyQsMiwsLCkqLCwsMCwsLCwvKikpKiwpLCwsLC0sLiwpLCwsLCwpLCwsLCwtKSwpLCwsKf/AABEIALcBEwMBIgACEQEDEQH/xAAcAAEAAgIDAQAAAAAAAAAAAAAABgcEBQIDCAH/xABOEAACAQMBBQUEBgYFCQcFAAABAgMABBEhBQYSMUEHEyJRYTJxgZEUI0JScqEIM2KCscEVU5KisiRDVGOjwsPw8Rclc4OT0dIWNHSz0//EABoBAAIDAQEAAAAAAAAAAAAAAAAEAQIDBQb/xAA0EQACAQIFAQUHAwQDAAAAAAAAAQIDEQQSITFBURMiYXGBBTKRocHR8BRCsSMzUuE0YvH/2gAMAwEAAhEDEQA/ALxpSlAClKUAKUpQApSlAClfCa0V7vvaxsUVzNIOaQKZSD5MUyqH8RFQ2oq7JSvsb6lRF96rqT9VbpCOhnfib/04cj/aVrLy5kXLXe0GRfuoY7ZB+9rJ/fpKftChF2Urvw1/0bLD1HxbzJ+8gUZJAA6nQfOtVcb3WaaNdQA+XeIT8gc1Vu0N8dixtmRhcuOrCS5PwaYkfnWHJ26WcQxb2shA5fq4h8AvFULFVJe5TfroDpRW8kWqd+Lb7Hfyf+HbXDj5iPH51xG+WfZs7xv/AClT/wDY61Tk/wCkLJ9i0QfikY/wUVgyfpA3ufDDbAeqyn/iCrqeIf7UvUo1DqXqN5ZDysbn4m2H/GrkN4Zv9Buf7Vr/AP2qgm7ftonktuPdG383NF7ftpD/AEc/+Uf5NV06/KRV5S+23occ7G7HuWBv8MxNfF3xj+3BeJ6m1mYfONWqjI/0iNoDnFan3xy/ylFZ9t+khcj27WBvwtIv8S1apz5RBdCb6WfJp1jPlKGiPylC1sbPakU2sUscn4HVv8JNU5a/pKRnAlsmHnwShvkGUfxrPXtX2DdHNxb8DH7UluhI9zxlmHvrQgt6lQbZV5s64AFltF426KlyxI90NyWGP3a3UNvfxDSaC5H+sQwsR+OLiT/ZigDf0rQf/VRiH+VW00H7ar38fv44clR6uq1trDaUU6ccMiSL95GDD5jrQBk0pSgBSlKAFKUoAUpSgBSlKAFKUoAUpSgBSuLuFBJIAAySdAAOpPQVDtp79mTKWKqw/wBIcExf+UoIab35Vf2jyrKtWp0Y56jsi8ISm7RVyVX+0Y4ELzOsaD7TEAe7XmfTnUWud+ZJdLSHC5/W3AZAR5pCMO37xSoNt/ea3tH7y6lae4xpnDOM/cQYSFT6Bc+tV3t/tUuZ8rD9Qn7Jy5Hq/T4AVy1i8Riv+NG0f8pfRDXY06X9x3fRfVlq7wbahj12jdl/9UW4U+FvF7Xvfi99Q/aPbPFGvBZ2+g5F8Io90af+4qqZZSxLMSSeZJyT7yedcK1j7NjJ5q8nN+O3wKPEtaU0kSfanaVfz5BnZFP2Yvqx818R+JqNyzMxyxLE9Scn5muFK6EKcKatBJeQvKTluxSlK0Kitnsbd6a6bES+Ee07aIv4m8/QZPpWsqxdibUW6iBjwskSYkhGAvABrJEoHI/aUag68uUpXId7aHzZ2worXDIgnYDLSOoYY6iOM5A97ZJ6YrQ7e2HG6tcWgwqn62HmY8/bT70RP9k6HTBrcXb41DELkctcHXGf5H086xrGVlcSxnEijJx9oHIPh65GcryIJ88Vdrgzu1qQqlSreLdxWjNzbABOcsQJPdHOOJc6mIn+yTg9CYrVGrGidxSlKgkVuNjb4XloR9HuZYwPshzw/FDlT8RWnpQBbO7/AOkRdxYF1FHcL1YfVP8ANQVP9ke+pvsrtE2NtFuJybS4P2yTA+fSeMgN7mOvlXm+lAHsNI7uJVMMqXceM4lwkhXpwTRjgb95Bn71ZOzt5opX7pg8M39VMOBjjqhyVlHqhYV5T3Z39vdnsDbzsFHONjxRn3odB7xg+tW9u/222V+gg2nEsRP2sFoieh+9Ec8jrjnxCqNyXiSXLSozDHPAoe1k+lwEZETuC+P9TcE4ceSyZz98Vt9lbbjuAeAkOmA8bjhkjJ6Oh1HoeR5gka0RmpbEGfSlKuApSlAClKUAKUpQArB2xtqK1iMkzYGcAAZZ2PJUUasx8h/AV1bf28lpFxuCzMeGONfakc8lX+JJ0ABJ0FVpvBt0W6m7vnDSkEIi8lzr3cCn4cTnVuZwMAI4vGLDpRSvN7JfmxvRoupq9Et2Zm8O2GuFMl4wht01EHEOH0Nww0lbyQeEftHWqv3q7UnkzHZ5jTkZDo5/CPsD8/dUa3o3umvpMyHhQHwRj2V/+Tep/Kpl2bdjR2nbNcSzNChbhjwgYsF0ZtSNM6D3GlaWBc5Kti3mlwv2rwS5/PM1niFFZKOi68srOSQsSWJJOpJOST6muNSPf/dT+jb+S2DmRVCsrEBSQ6g8gTyOR8KlG6HZLHeW0U0k7xtICeEIpwOIgak9QM/GuhXxFOgk6jsnoLwpyqPulaUqW7v7gvd7WaxRiFjkcPJj2Y4yQWI8zoAPNhUm7ReyCDZdl34uXkYuqKpRQCWyTqD0UMfhW2ZaeJnYqylWlsLskt1tVudpXf0dWAPCoXw8WqhmbOWI6AeetfN+OxkWtn9Nsrj6RAAGIIGeBsYdWXRxqM6DA1qlOtCorwd0WlFx0ZV1K3W5+7D7RvIrZNOM+JsZ4EGrN8By8yQOtT3tC7FU2bYtcx3DylGUFWRVGHbhzkE9SPnWl1exUqiu+yvXhkWSNijocqw5g/8APSpPuFuSm0O9MsxiCcIBAU5LZzzI5AD51Ytr+jxA68X02QDz7tMfPirBYmm6jpX7yNHTko5uCDRXq3MRmiAVwPr4ui5/zijmYieY+wSB901zii7sB1Jx68x6f88/fWXv7uQuwjbzW10ZJHZhqqDAUDOQCeJTxYIOhBpsoLeAS2y+IYV7ZQW4WY8/MwnoeYOh1wS7CSYrUVtTd7FDP40CK2cNnGCuNQQRgg8iOoOKiu/G4ndKbq1UmAnEigH6puvDnnGTyP2eR6E2FY2C24Jf62RRpCp8Cf8AiOOZ/ZXHqa1t7tmXvOLR2UFSmPAE1BUINCvPK/xzW84JoXpzyy0+BS1KmG9u6IVWubZT3QI7yPXMJPUZ1MRPI9OR6E9G7G4jXqRMJVj7yZ4vECeHu4DMWOOmBikaklTV5D0e9sRalTSDs0cSRRTTLFLOHMalHbiMbsp1XTBUcQPUEVwHZ6DaG6S5VkBkxiNwT3IyTry8qw/VUuvyfW3TqadnIh1KsC57IZElij+kJmWRI8lHUZkTjymf1mBzxyrAfs0mWSJHdV70y+Ig8KxwAMZM9UZSCMedH6ql169eNyOzl0IdSpdFuEOO4jluVje2yzDu5GzEAhEoKjGDxDw86+/9nxEffPcIsAgjmZ+Bzjv3ZEQINSxIJ9Kn9TT6/J869A7ORjbndod3sxx3L8UefFC+TG3np9k+ox8eVXru7vfZ7bCtE7W17EMjBAlQdeE+zNFnmpBHLIBwaqBOyK4OcSISLhYSAGJ4HSJxKPNQsikjmNa18W508Nu15HLwvC7FQvEH4Y5FjMqkcgHP5VlOrRm9JWenz2JySXB6a2dt9lkEF2FSVjiN1z3U+BnwE+xJjUxsc88FgCRvaqrYm+0ck8uydpsjzIwQS44EmOhGn+blBOhGNRkYPOZbM2k9tItvcsXRziCc82P9VMeXe/dbTjH7Q8WlKtd5Zb8eJDj0JHSlKZKClKUAKxdp7SS3heWU8KIMk8z5AAdWJwAOpIFZVQbb18bq6K/5i1b+3cAak/sxA4/GT9wUvia8aFN1Jcfz0NKdN1JKKNHtnbfdK99enDYwkYwe6U6iGPzdiAWbqR91Rih95d5Jb6cyynTkiDki+Q/meprcdo29/wBOueFD9RESE/aPVz7+np7zURpTBYaUb162s5fJdEbV6qf9OHur5m53R3ak2heR28f2z4m+6g1Zj7h+eB1r0LtdLmxNhbW0TGBJVaV10CRIOEI3nqeI/hHnVW9k2/8AYbJSV547h7iQ44kSMqsYwQoLSKclsk6dF8q6rntwvpLniZwLcy57sRxEiLi9kMRknh0znnTGIpTn3oPVJ26a8/YxhJLR7Hf26J3l9BIvOSEL8Udv/kKsc7N+jS7NtFPCXDL8ILZj/ixVZ7z7/WV3dWcojnCW83HICkeWTKNwriQgnK41I51tNtdsNvNtiyu0jnEFsrhlKxhy0oZW4QJCpGODmw5GkKeFniKNOOIWqvf+F8jd1VTm3TJSbJtj/TZio+k39yY4WHQO5VMDpzaQ+gWo9237Qab6HaQhnPicKoLMcAIuANTpx/nWFvL2rwXm1LacxzC1tlYhOFONpWB8RHHw4B4ceLofOo5trfwnasd9bKwWHh4FkABIGeIMFJwGLONDyNaRo1liI/4pN/RL6lXKDpvr+ak/2JvlbmJLfa8DQMyDwXETCOXHhDKSMpqOZGAc61H+0/dcW1uJbSWZIMhGgaV2RQ2cGPJ9n0OefOpDtTtW2LtBY2vrSUyRjQFQ2M6kBkccS56MB7qjG8vaZa3tzCjxSrYxuHkUBDJLwDwpw8QVU6e1yPoBR+mqUasFQ0je8lx6ch2inFupvwTLsi3MksbFr4oWllQusYHiMYGURfIucH4r5Vz2ldzz7vTxXiss5SR3Dc+ITNMuPTGMegrQ76dv7SLGuzA8IGe8MscRyNAqqvE4A566dK1+zu16OS0aO+EskzcYLRxxBeFhgaca6jXpUYylXh3qOt5Jvr5LwJpSg9J9NCsLO2MsiRrqXYKPexAH5mr/AO19jY7EFvkESvHGMaELH4z7x4APjVJ7n7Titr+3nnDtHFIHIQAsSniXAYge0F61Mu1XtMt9qtarEkyxRMxkDhFLcRQeHhdvshufnXQqUlKcZ8r6mCk0mupWlZux9ryWsyzQtwuvyIPNWHVSNCK3u9dzbNGvc91xeHHdqByB4icDRSeHAbxaH4xWtyhc2xdvpcQd5EeGPI72PQtEccix5odeFvgdRXRdoM8aNleuuoxqAcaAjzNVhsPbclpMJYiM8mU6q6nmjjqp/LQjBANT2NlmAubfHdMeF4yfFGxH6t8YHTKv1A8wQGlWckkxaVKzujna3hEvHGQCASynVWBJB0OhQ8iDWLth57SBZrAhbdZjI8fCrdxMyGIkFgS0LKSFJ0GcHXBOf9ABKlSW1yHLcjzKlR15aVu7RHBPdp3jsOF4yFIZcahhy4MZJ1qs6WdakxnlehV0e/d4sltJ3uXtEKQkoh4VIK4OR4tNPFnFcLPfG4itzbjumiJY4eGGQguMMVZ1JUnzBFSDebs4w7PZMrqde5LDvEPVVJ0lAOcYPF6GoPPAyMVdSrKcFWBBB8iDqKWcUuDdSvsSBe0K9Bz3oOJEkGUjPC8KBFZcroeAAHHPrmlv2i30aRqk5HdI6RtwpxIspUsFfHEPZGDnQDAxXDdDdZb5pFaYRsvDwrgFpC7cPh4mUHHMjOT0BrOTs6l+iTTksDC0ngMZBKQMiyMST4SOI+E/dbypaVSjF5Xvotvh+cGqjJq5rrnfe7keV3kDPNAIJGKJl4xjQnHtaDxc9Odc7Tfy7j4MOhVIRAEeON0MSsXCujKQ2GOQTr61urLs7gmktkjunxdK7oWg4fDEH4ifrOeVxj1rXbU3MSK3nmScSCFolwAh4u+7z7SOwGAvn16VKr0pOy/h9bdOoOEkrnTH2iXyy96Jz3nfd9xcKe2U7o6Yxw8Hh4eWOlff+0W+7oxd99UyMhj4E4CJCWYlcY4iSfFzHQ12puRm7srfvf8A7uGOXi4fY70McYz4scPPTnXbbblwvDHILh8vOLcgw6CU8JI4uPVQDnP5UOpSi19v9EZZM1W3t7ri9wZzGWU54liijcnAHidFDNoBzJq3+y/tCXaMJsL7DS8OFZj+uUa4J/rFxnI1OM8xVU757qpYSBFmEp4mVtEGOAgahXYjJJ0YA6VobW6aJ1dGKujBlYcwQcgj41DjCvTTj6MNYS1PXu720nRza3D8cijiikOAZohgEtjTvUJAbHPKt9ogSGqz3Y3i/pewSeMql3A2fRZlHXGvdSKSCPJmHMVPti7UFzAkoBXiyGU80dSVdG9VYEfCpw9VzTjL3lv9wnG2q2M6lKUyUNXvNtU21rJIgBkwFiU8mlchEB9OMjPpmqj7RtrfQNmiFGzLNlOLqc+KWQ+rEn4yVYW9s3eXdtB0jD3De9fqox83dv3BVCdsW1TLtEx58MCBAPVhxsffqB+6K5VddvioUntHvPz4G6byUnLl6EFpSldUUFKUoA7o4s1kx21cbda3FpYFhldR+Y94oSuytzEjtc9K5tZYTl/zlqlOy93y3StpcbokRjw8/wCWa1ylU9StpbSsWSDFS3aWySh1FaG6iqjiXTNTSvp51YW6PYpeXiiSX/JojyLjxsD1CaYHvI9xqErg3YrylXzc9jFhaoGk72UZ1YydPPgjUYHxNcrnsg2fJEHjjmUHk0cnFn3K4Ofgauqbtcq5a2sUJSpvvJ2cCHW1uFnGuYzhZFx0OCVJ+IqFSRlSQwII5g6Ee+olCUd0TGSlsca2WwtuvaycS4ZWHDJG3syJ1Vv4g8wcEVra+qpJwNSaoWLp2HMjQd/AeKDB4y2C0RxkrIBjBUfa5EYPXFdV1vdxR91aAqh/WPkCWTGvM4wvXhHPrUG2AkySpb2pcTOwBKEgmToAR9ldQehyx5YqRX8vdSGLaNu1tN/XRoMNj7UkS4WRf24iPwmt+1bVmYOGtzGe9VhhhgcuIHXI5c+fP0wNM12TnvkCzRC4TGFJz3idNHHiUehyuelcL3ZTogkPDNCSeGaJiyn0Lc1bH2XAI8q7bGMqylHORrro2ceQ56a6ZotmK7HVabCurTjk2XMxD44opFj4zwniXAcGOUqdQRhgeQqOyb67RiJjeeZSA6sjDGe9JL94jDxMSTqwJ1q2N37c3DKpXjcDywByy7EYGMjrXfvJsS1u42tMLLPwnu7g6cEh/VxxsdTGWwuuQc6DlUToRWq3JhXb0ZSdtvZdRtbskpBtQVhOE8AYkkDI1ySeeaz4+0e/V2cTAFwob6qDBCElcr3fDoSdcVG3QqSCMEHBHkRXGsMqfAzckadoN8EjQT6QlTH9XFlShyuG4M4B6ZxWtXeGcRiISHgE3fhcL+uwBx8s5wBpy9K11KMq2sFzb7e3rub3h+kyd5wEkHgjU5bGclFBbkOea1FKVJBN+yPen6HtBVY4iuMRv5Ak+Bvg2nuY16D2TMYL5o/83dL3i+k0YAcfvx8Le+Nz1ryMpwcjnXpeDbRm2ZbX32ohHO2P2PDMPjGZRXPr/wBKtCp10f0Nod6Lj6ll0r4DSugYkNvDx7RuD9yKGMf7WQ/4hXmXey672/uX+9M+PdxkD8sV6bxi/vPxRH4d0B/EGvLe24ytzMDzErj5ORXMw6viqr8hmp/aijCpSldMWFfRXyvq0AbC3FSbd5CHBBxUctVz1qSbEukVh1+NXgUki59zdipKASMEc8cj8OlS673fRkCgAY/nUL3N3kVABoKmV7vHGsYYH2gcfDSqS3Kq1tSqt8tiJGTk59FH8zVW7XwucDA9dT+dWdvhtgMSc1X1ps5r28jgGoZst6IviYk9NP41sk2rApIk/ZhulBFGt9eeJ2P1EWMnH9YV6nPLy5+WLA2lvTMU+pg4VyfrJDw5I0OATr5Z18q0EVyIp40VSVwOFuLgPCvtYI1RcDA9+pODUu2XtOKUd7EJeEkRur8Ph4QCF1zoQwGmM4zTE6SgupRVW9tDTx/SLjxTyFFBPCUdcOAMkIR7WDzI/wCuq3wlRVaGMSM4AyqiURoOZJCnhycjTGmc1YNjYrbQovABFGCwOM4yQMcupyf+lRWSVGe4MLJKxyWDcQKBEyQ0g9pCMrwjmCdOoKbXC0Kzb5ZCId3p5MIkLZGq+E+XFgO2ASR0zqawd9tgwzRo8KlJguJI2GG415rg9DzFbGTeq6S4V2domTRY1yQAugDKzHIx9og5561u7Y/Tj3chUTOzGNgujA+Mhl+yOLk2M6EUxNOS72xku67oogipJurYQ93LPLJ4kwkMYzkyMCeJiB4VABAPmRyxWHvZs/ublhjGTnHkc4YfOunYN7wScLHhSQcJP3TkFX/dcA+7I61y2srsx290egOyncBLJWvJxiRtI1PiMa8jrjVicjI6D1NTva9pbXMP+UIkiA5HEuSG/Z8jUY7N94fp9gYpCfpFse7kzzyvssfPOCD6g1tIkZ5Gi4SqkHXOcsORGPlVJPXQvCKa1ZWO2tx2sblJNm3LJHNnjDqSiAY8MunDIpzorDPv51m7K3VW6lMcirDLgYkUcUbcs4XPgcjoND0AqW7R3bE5xOGjiRssq5IbAODpqW8sZ91Q2/v8RyAFoogS0RY+2I+vEeTg6gdM4qinO10VlGKlZ7G/kmQQPHCCiA4YsQJJuEEEv1IBxpyGevSI3txkhvZaI6E5OMk408w2uf2vfWdb7xLLEtyF0l8Ljqsi5D6/ZyCGH4q0e0ZwkhI68/wnIBA5A419+K6l0oCOXvES7R9nhbvv1ACXS96Mcg5JEq/CQMceTCopVjbc2d31hKn27Zu+T1Q4SXB6/Yf04DVc0jJWY7B3QpSlVLClKUAKvzslfv8AYjRNqA0sWPRxxf75qg6vnsNHDs1yeRnY/JI65ntPShfxQxh/fLW3buzJZWznm8EbH3tGppXRuXps2zB/0aL841NK6YuazaI4NpuMfrbZGHvhkdW/KRK839pGz+52rdL0Mhce6TD/AM69M75xcHcXPLuZeFz/AKqb6ts+gfunPolU729bvYeG7UaMO6f8S5ZCfeOIfuiud/bxd+JL5oY96l5FR0pSuiLilKUAd9u5raWs5BrTo+K70uqhaMCbbN2+y4ANb2+3mPdRDPRv8ZqtorrBFZl9tDRBnofzYmtc3JRxN1tPa/GOdbXs7THfzYGqlATyAUxs/wA+JBVfPf8AOrH3ITEFirezcSXCHXGWZV4NenijUfGtqDvUu9kLYjuxSXL+7+hKNr7XhZFeN1RwocyzGV3Y8bYWNBkaf2fTyy93HRlSOO6F1IcyMgDjBb2iejEZOdc/Ku24sBb3ojARoxErBJA8nFniPBmMFgfIgYGRkHStLt9kjvoPo8Cwl9QTxeeDk8QGQfdzGaYmoyVo+ZMG07s3m919OI40JCQ8lCn7S6ZfTwgN0z/Cq2v9otG0ijwkkDKnlgEEgZ1OM9etXNb3KXPdRXcGDKMxSREsh0PXGnhHM5GvOtXvv2dWcdu8iHuTjzJyRyALNgDTHxrOnNRWR7lpK7zLYq6C5a6Yo7gyNyLYX2FOAxOOnhABxqNOtZESS28yZPdE/bOnAwIVgxGoIAOV8jW52RuMJrfvDhDwlgRxMcAHD4GcDi0IJ5c+lYF3smV7MTsDmIqp56xyIcHyJQqVB8ig6CmM3BnoQ/faXj7pzq2Dk9W5HJ9ai1SHe65BMSA54Vyc6an3e6o9XOre+xmn7qLK7N9vywzLdJkooEV2BqRGfCkpHPAAGTrgqc+1VwbOuylyyxkynOWIxwKp68XIHGK857lbVlgu07pXfvAY3jQZLo+jADqeRHTKjOlXT2fWzoskE9xGsUb57sH6yThYpgnpGWA8Oc58OmdctOeDS7W3JYF1tDGVByWGhzqOmmnLHXrnyrW/0TE0sXexJIBxBOIeyWGuBy1GdcedYEN54yW5k/xqRqoCqx5Bh+fh/nXBw+OniMRmXuXsvuPVKCpU7Pcoz+jTa3l5s77Lkvbk/eUEqPe0eUPqgrpjtwUy/wBjwkcgRrhs+7I+Aqddsm7jLDFfQ+GW3k6c+Fm4lP7r/k5qNwR8Uiui5juAHjUDOCRqoXzWUEfDNemp2bscioramJa3IiMbauD4GjP2kbwsp6+JCR8KrXeHZBtLqWBucblc+Y5qfiuD8avxdjx2kZEhEly2CFB0iBOQXYdcZ5chk6c6i29m7Q2khIUR3Ua4QnA70DP1bcgD9w/Dl7NqlNtXQU5qLyspulc5oijFWBVlJBBGCCNCCDyOa4UqMilKUAKv7cyM2uwA32mikkHq0nFwD4+AVR2xdltc3EcKe1I4UemeZ9wGT8K9LJYq0tpaR6IGV2HlDbcLDPoZO5X4muVj32k6dBcu78kM0O6pT8CbbNshFBHGP83Gqf2VC/ypWVSuqLHRfWSTRPFIOJJFKMPNWBBHyNQO82L9NsZ7Gc5kj+qZjz4lAaKb95eB/fxjpVh1HN57Exut5EpZoxwzKoyZIMknA6vGSXXqRxqPapXFUnUjeO61RpTlleux5I2js94JXilUq8bFWB6Efy9axqvbtf3DF5CL+0Ad1QFwuvexYyHXHtFR819wqia0oVVVhm+JWUcrsKUpWxUUpSgDkr4NdlxLxcPu/ma6aUAKtS6sXG7trPHo9vL3gI5g55/nmqrr0D2cWX0zYDQ4ydcDz1YY+IpnD21T6CONTtFrh3+Cvb1tY2OzNswbQsoJ0JMojKOo9vKvGWXTV+FOJlXqBmt4dhJOHhuOF+HDwgjLBOI5KsdSCMrjmNRXnzZ+05tj3jRunGnEOON+TgZ4WH3WAzhh5kcs1fG5u82zdod13ZzMi6K+eNfTUknAA1ycgczirOTtle6NVZ95bMk9teBUkVVEaxEDORw8PDzGM8PkRjpUV25aSThgGmHegg8bcICjqdMBNM505jTnU9aFW0YAgEEA66jUH519mjUjxcqxjPK72LyhdblSLe3FoWit0EzyLwheEEKBrh1zj2snJ89eeKx95t9ZUtRDNGglx9exGQygczyGcHp1qWb1bVtrO3bLKMDC5OPM40OTqc1593u3va7bhUkRj+97/T0pmc4pZnuZQTenBob26MkjMep09B0HyropW23U2G15eRQKM8beL0VdWPyBpCUrJtjaXCL27GN1Ft7JJmQd9N4y2PEEPsqD0GNcftVX24bSy7wuiMQrTTM46EDjPwycCr73ci+r5YC+HHljp8qpfsLi49uXT88RyH+1Klc3COVenKo/3beQxVShJR6Fh3t4tvtO0t2VWFyHyScFeEZUr55II+NS15FW3BznHCTjX7SnlVLfpB37w7Ss3jPC8UXGp8mEhI/MVN4tt91brO/sd2szAa6BVkYKPnWVSUcFGlCKvd2+LJipVnKTfF/gVp2h76TbTnURkrbAcaKfDpkgvKeQ5e4Vmdn290GtmTmTJMMpGAxb240BGgJClQfa1yNeE13t/bomd1hUxwlywUkFjliRxkeXRRoPU5J06sQcjQjrXaUrMTy33PQ19J3wLKCqroFJBLNjPET1J14vLTy01CXWFxyIOFPqM4H8SD0/hod1N6zeJwMcXSeLy77GPGMf5wADiH2gC3PNbbi7wZwC2DxdB7wOgOg/9unQVSMl3RJwy6M1W+e7H01e+jXF2q+Nf64AcvWVQP3gPMa1vsyJDMizHhQthj5D+VXLs+Xi0yMjAB1Hwz94dPP+ES373aWUtcQDEoXjmQDHEBnMijzHNh7286Wq0suqGKVS+jNIlls8M/eysoyMCMs+BjXhYxgMPLJHi0OB4q1W2Y7YY+jM7ani4uWMJw8PhU8+Pn6aDlWsqQ7k7pPtC4CDIiTBlfyXyH7R5D59KTqVI04uc3ZIajFydkTjsY3YxxXsg5gpFny+2/8Au5/FVw7lWfH3l4R+uwsXpAhPCR5cbFn9QU8q0NtsoTullEvDCqjv+HQJCNBECOTSYx5hQ554zYscYUAKAABgAaAAdAOgrl4GMq85Yua30ivD8+vUZrtQiqS438zlSlK64oKUpQBE7q2/o5ywz9DdssP9GdjqR5QMSSf6snPsk8FV9q/ZMVLXlimUPiliX7PUvGBzXqVHLmNOV/ugIIIyDoQeo9ai0lm+z/1YaSz+4MtJb+qDnJCPujxJ0yuiqVKUoS7Sn6rqaKV1ZnkalX3v72OxXqG72aUEjjiKKR3cudcxkaIx/sn051Rl9YSQSNHMjRupwysCCD6g1vTqxqLQo1Yx6UpWhApSlACr0/R92n9XJDnXOn8f5mqLqZdlu8Jtb5ddHIHx/wCma2o+9l6q32F8Qu6pdHf6P5MtLtU2Db36gqCk6kjIHIjmrgc1PmPfVGXeybi1fLI6FTowyOXVWFXnvclyJVvLVO8YDEsWuJVHIgDk48xzrEi7RbRoWaaOW3dRkxvGdSOiNjBPocUjjcRXhJdlTUo+D18n5fwWwFOMlLPOzvtbTzXnz4+pWuz+1jacIAW6dgOkgV/zYE/nXde9sO0pRgzhfwogPzxVvbmQ7O2zFITbo4TwtxxhWHEMjDLr56g1T3aXuQNn7S+jwcTpIFaIHVvGSvD6kMMfKr0MROavJOL6M3qUoJ6WZFr7aMs7cUrtI3mxJ+XlX3+i5uDj7qTg+9wNw/PGKvTdPstSxhWSVQ9xjLMdQn7KZ0GPvczU83TuknRijq4U8LcLBhkcwcfwpB+0s1bs4Qb8eBj9Panmb9DyLV6fo87rhI5r+Uc/q4yfurq7D44H7pqM9qPZ/wAG2o4bVABeYZFA0VicPjyUe16a1ZHaJfLsrYyWlsD3jqIYwoyx08bYGuTqfea6Mnx1FzM2TvI08RuUOEkkkwOnCrlFPyFQL9Ho/wDeF4f9V/GUVLNyNnPHsi3jkUo4RsqwII4ncjIOo0IrXdle7q2G1LiJXL8VqrsSAPEZSNAOQ0HnXFwtZRr1435ul4Lf6DdWPcg7EX/SLP8A3hB/+P8A771M94l4Njv6WmP9kBUX7e9nNLf2YUEmVO7Hv7waf3hUp7T5BFsmcfsKg+LKP4VOL/qdgv8Asn80RR7qn5HnOlKV3BQ7IJ2RldCVZSCrA4IIOQQRyINWvu7vQL6LOi3Ma/WIBgOo5yxgf3l6cxp7NSVkWF/JBKksTFHQ5VhzBH8fd1q8JuLuVlFSVi8FseMYjUk8WCnkfQDUnOnpp5abO+ufoqlIgGueHEsmnh5ZjjPV+QZumg92o3W30juLZpIUCXQIWYZ0jQ4BkhHMKx0zzTl1GciXZJlcGJuGI6l+p/D8c4Plj4sV8VRhTdWq0orryxSNGblkgrt/wQXaG4gvbjjsyqozYlB0VD1dB906+HmDy0OllbF2OtqiWdmgaVhnxch0aacj7IPzOFHp3WNsS30ezQNJzdj7EeftzMObHmE9pvQaiebv7vJaIQCXkcgyyt7TsBjXoqjkFGgHvJPl0p+06meSy0lsuZeL8PxdTsq2GjlvefL6HPYGwktIuBSWZjxSSNjikc4yzY9AAANAAANBWypSu4kkrITFKUqQFKUoAUpSgCP3mwHicy2RVSx4pIG0ilJ5kEfqZT98Ag/aU8xpNt7AsdsqYbmMx3KL7Jwk8QzzU6iSPPUcSH38p3WDtTY0VyoEq54dVYEq6HzjkUhkPqCKxnSUnmWjJTPNm+nYveWJLxA3MH3kHjUftx6n4rke6q9r2F3d3a8v8shH4UuF+JxHN/cb8RqObX3J2VtniPD3VwPaKjuZ1P8ArYnGT72XXoalSktJAeYKVaO83YBewEtalbqPoBhJPirHB+DfCq3v9mSwOUmjeNxzV1Kn5MK0TuQY1ckcggjQjUGuNKkD0V2Ob8Jdx9zIR3yDl1I+8PT+FTvfLbn0Gze4EDT8GMovkTgk6HQczXj+1unicPGzIynIZSQQfQirO3f/AEgbyFQlzGlyoGOI+ByPUjIPyrOpFSk52uyIRyRUVsixt29932jbm4WA26o/AozkOMAkjQaZ0qPTgXe9VmH1EcHHj1USsPzwa7tg9r9teF1m4bU5AjVmyGyDnxYCjXoaiu0941sd5IbhjmJVUEjUd26FGIxzxkn4Vx6FOp+um5JpOPpxyOzlHsUlvcsrtv2g1tsh+7JVpXWPI8jkn5gEVAewi7kijumUng4kBHTOH/PGKtvfvddNq2Jh7zh4irxyAcQBGoOM6ggn51oN29zE2ZadyrcZJLO5GOJiAOXQAAACr+0KsaeHlTp6N9CmHjmmm9jJs5luNtxMRkxWchB8i8sa5HrjiFS25ReLiwOLGM41x5Zrz3L2rtZ7SuZYI0lBQQqWJwFRiSRjnliaxNp9ue0ZshWjiH7CAn5vmtFhq0qUYt62V/Pkq5RU21sXzfEYJJwBzNV/uzvDE28jLHIrrJad2CpBHGh7wjI64DVI2uGOyQ8h4nNoGYnqxhySfec15u2Ltd7W4ini9uJgwzyOOh9CMj40pgMKnKpK+usTavU0ivU9ZbR2ZFK8byIrPES0ZI1UkYyPhVUdu23AsMVqp8Tt3jfhXIHzb/DXO6/SCiMPgtn77HJmXuwfxDxEfAVUW29tS3c7TTtxO5+AA5BR0AHSmMLg5qqp1NlsZzqrLaPJgUr6BUh2JuDeXeDHCVQ/bk8C/DOp+ANdWpUhTWabSXiYRi5OyRHa2Ox9357t+GCNn8zyVfxMdBVo7G7IreAd5dyd6V1IzwRj8ROpHxFTPY9m0qBLCACMaCRlMUA9U04pf3Rg/eFciftN1HkwkHN9dor89BpYZRV6rt/JDd1ez6Ow/wAonly6qc68MagjB4ifaGNNcD0qdbM2JPeYK8Vvb6ZlIxJIPKFG9gH+sYfhU86kWytyIo2Ek7G4lXUFhiND5xw5Kqf2jxN+1UkopezZVJqri5Z5cL9q9OfzcJYhRWWkrLryYmzNlRW0YjhQIo1wOZJ5sxOrMerEkmsulK7QmKUpQApSlAClKUAKUpQApSlACsHaexIbjHfRhipyrah0PmjqQyH1BFZ1KANEdlXUJzBcd4v9Xcji/szJhx+8HrE2htON1Me0bJgnn3YuoffxICyD1dFqUUoAqy67G9j36l7R+D1glDqCfvK3Fj3aVEtp/o3XC5NvdRSeQkVoz814hmruv927aduKSFC/3wOF/hIuGHzrCXdiSMkwXlwg+5IVuEHoO9BkA9z0AebNp9kW1IPatHcecRWT8kJPzFRu+2LPAcTQyxn9tGX/ABAV65f+kEOn0Wceve27f8UH8q+rtq5A+ssZfXupYHHw43Qn5UAeOK+161ubyzbWewkHmXsmk+ZiR61UtvsM+3awL+K0kj/xRDFVcrcAUruj2uXuz4xECs0I9lJM+H0RhqB6aiu7ejthu7yMxqqQIww3BksR5cR5D3Vbh2Ju8/2LQfEp/MfKuDbu7vDXhs//AFM/lxa0pKVPNmcNfIur2tc81Yr5XpZdn7BHsw2ze6JpP4KayrZNmr+psuL8FhMfzMOPzqXinxBkqHiUBdb7X9xGITPIU4QoRPCCoHDjCDJGNMV1WW5F9N7FpOc9SjKPm2BXpeC7fGIbG4A/DBCPk8in8q5dxfv7NvBGPOWdmP8AYijI/v1l21fanSt5v/wvlh+6RRezexK+kwZTFCP2m4m+UeR+dSfZvYZAg4rid5McwgEa/EniP8KtP/6WuJP1l3wA8xBCqH4NK0nzwKyLbcW1XBkVrhh9q4dpv7rngHwUVR0sZU96aj5K/wCfEtmpR2VyB7I2Xs+2OLOATSDTMKNcOD+1JqE+LKKksGw72fUiO1U9XPfS/wBhCI1P7ze6ppDAqKFRQqjkAAAPcBoK50Q9l0b5ql5vxYPEztaOnkR+y3Jt0KtKGuJF1DTENg+axgCNT6hc+tSClK6UYxgrRVl4C7berFKUqxApSlAClKUAKUpQApSlAClKUAKUpQApSlAClKUAKUpQApSlADFKUoAUxSlAClKUAKUpQApSlAClKUAKUpQApSlAClKUAKUpQApSlAH/2Q=="/>
          <p:cNvSpPr>
            <a:spLocks noChangeAspect="1" noChangeArrowheads="1"/>
          </p:cNvSpPr>
          <p:nvPr/>
        </p:nvSpPr>
        <p:spPr bwMode="auto">
          <a:xfrm>
            <a:off x="2159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1084" name="Picture 12" descr="http://www.phil-mont.org/AO40/ao40logo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616547" cy="17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3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53975"/>
            <a:ext cx="7499176" cy="1433513"/>
          </a:xfrm>
        </p:spPr>
        <p:txBody>
          <a:bodyPr/>
          <a:lstStyle/>
          <a:p>
            <a:r>
              <a:rPr lang="de-DE" dirty="0" smtClean="0"/>
              <a:t>AMSAT Phase-3E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793420" y="6381328"/>
            <a:ext cx="3123772" cy="360040"/>
          </a:xfrm>
        </p:spPr>
        <p:txBody>
          <a:bodyPr/>
          <a:lstStyle/>
          <a:p>
            <a:r>
              <a:rPr lang="de-DE" sz="1600" dirty="0" smtClean="0"/>
              <a:t>Quelle: http</a:t>
            </a:r>
            <a:r>
              <a:rPr lang="de-DE" sz="1600" dirty="0"/>
              <a:t>://www.amsat-dl.de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340768"/>
            <a:ext cx="4710692" cy="333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33" y="1700808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33" y="1500783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63500" y="-3730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215900" y="-2206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8" name="Picture 14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84568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3"/>
          <p:cNvSpPr txBox="1">
            <a:spLocks/>
          </p:cNvSpPr>
          <p:nvPr/>
        </p:nvSpPr>
        <p:spPr bwMode="auto">
          <a:xfrm>
            <a:off x="204555" y="4869160"/>
            <a:ext cx="882059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kern="0" dirty="0" smtClean="0"/>
              <a:t>	Schon lange wartet der sich in DL im Bau befindliche P3E auf eine Startmöglichkeit. Durch Zusammenarbeit von AMSAT-DL und das Virginia Tech Institute in den USA scheint die nun der Fall zu sein. Der Startzeitpunkt liegt möglicherweise noch in 2017.</a:t>
            </a:r>
          </a:p>
        </p:txBody>
      </p:sp>
    </p:spTree>
    <p:extLst>
      <p:ext uri="{BB962C8B-B14F-4D97-AF65-F5344CB8AC3E}">
        <p14:creationId xmlns:p14="http://schemas.microsoft.com/office/powerpoint/2010/main" val="24989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Satellitenbahnen – AO7 (LEO)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142849" y="6068035"/>
            <a:ext cx="6779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AO-7 in einem LEO (Low Earth Orbit</a:t>
            </a:r>
            <a:r>
              <a:rPr lang="de-DE" sz="1600" dirty="0">
                <a:solidFill>
                  <a:schemeClr val="tx1"/>
                </a:solidFill>
              </a:rPr>
              <a:t>): </a:t>
            </a:r>
            <a:r>
              <a:rPr lang="de-DE" sz="1600" dirty="0" smtClean="0">
                <a:solidFill>
                  <a:schemeClr val="tx1"/>
                </a:solidFill>
              </a:rPr>
              <a:t>begrenzter </a:t>
            </a:r>
            <a:r>
              <a:rPr lang="de-DE" sz="1600" dirty="0">
                <a:solidFill>
                  <a:schemeClr val="tx1"/>
                </a:solidFill>
              </a:rPr>
              <a:t>Sichtbarkeitsbereich 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/>
          <a:stretch/>
        </p:blipFill>
        <p:spPr bwMode="auto">
          <a:xfrm>
            <a:off x="836938" y="1340768"/>
            <a:ext cx="7344817" cy="461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AO-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69" y="1562418"/>
            <a:ext cx="1249048" cy="20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dirty="0" err="1" smtClean="0">
                <a:solidFill>
                  <a:schemeClr val="tx1"/>
                </a:solidFill>
              </a:rPr>
              <a:t>from</a:t>
            </a:r>
            <a:r>
              <a:rPr lang="de-DE" sz="2400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Zukunft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9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dirty="0" err="1" smtClean="0">
                <a:solidFill>
                  <a:schemeClr val="tx1"/>
                </a:solidFill>
              </a:rPr>
              <a:t>from</a:t>
            </a:r>
            <a:r>
              <a:rPr lang="de-DE" sz="2400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Zukunft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Frequenzbereiche</a:t>
            </a:r>
            <a:endParaRPr lang="de-DE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20662" r="3102" b="7684"/>
          <a:stretch/>
        </p:blipFill>
        <p:spPr bwMode="auto">
          <a:xfrm>
            <a:off x="1547664" y="3212976"/>
            <a:ext cx="5822831" cy="20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115616" y="1556792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Ursprünglich wurden die oberen Kurzwellenbereiche z.B. 10m als </a:t>
            </a:r>
            <a:r>
              <a:rPr lang="de-DE" dirty="0" err="1" smtClean="0">
                <a:solidFill>
                  <a:schemeClr val="tx1"/>
                </a:solidFill>
              </a:rPr>
              <a:t>Downlink</a:t>
            </a:r>
            <a:r>
              <a:rPr lang="de-DE" dirty="0" smtClean="0">
                <a:solidFill>
                  <a:schemeClr val="tx1"/>
                </a:solidFill>
              </a:rPr>
              <a:t> verwendet. Nur AO-7 sendet dort weiterhin.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AO-10 und AO-40 verwendeten auch das 23cm und 13cm Band.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Die meisten heutigen Satelliten verwenden Frequenzen im 2m und 70cm Band.</a:t>
            </a:r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88297" y="544522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Ein Transponder im Modus VU empfängt also im 2m Band (</a:t>
            </a:r>
            <a:r>
              <a:rPr lang="de-DE" dirty="0" err="1" smtClean="0">
                <a:solidFill>
                  <a:schemeClr val="tx1"/>
                </a:solidFill>
              </a:rPr>
              <a:t>Uplink</a:t>
            </a:r>
            <a:r>
              <a:rPr lang="de-DE" dirty="0" smtClean="0">
                <a:solidFill>
                  <a:schemeClr val="tx1"/>
                </a:solidFill>
              </a:rPr>
              <a:t>) und sendet im 70cm Band (</a:t>
            </a:r>
            <a:r>
              <a:rPr lang="de-DE" dirty="0" err="1" smtClean="0">
                <a:solidFill>
                  <a:schemeClr val="tx1"/>
                </a:solidFill>
              </a:rPr>
              <a:t>Downlink</a:t>
            </a:r>
            <a:r>
              <a:rPr lang="de-DE" dirty="0" smtClean="0">
                <a:solidFill>
                  <a:schemeClr val="tx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753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Betriebsarten 1/2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1556792"/>
            <a:ext cx="871296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</a:rPr>
              <a:t>Früher gab es viele Satelliten mit Lineartranspondern. Es wird ein Bereich (ca. 100-200kHz) auf einem Band (z.B. 2m) empfangen und auf einem anderen Band (z.B. 70cm) wieder ausgesendet.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2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</a:rPr>
              <a:t>Bis Mitte 2015 waren AO-7</a:t>
            </a:r>
            <a:r>
              <a:rPr lang="de-DE" sz="2200" dirty="0" smtClean="0">
                <a:solidFill>
                  <a:schemeClr val="tx1"/>
                </a:solidFill>
              </a:rPr>
              <a:t>, FO-29 und AO-73 verfügbar, die </a:t>
            </a:r>
            <a:r>
              <a:rPr lang="de-DE" sz="2200" dirty="0">
                <a:solidFill>
                  <a:schemeClr val="tx1"/>
                </a:solidFill>
              </a:rPr>
              <a:t>einen solchen </a:t>
            </a:r>
            <a:r>
              <a:rPr lang="de-DE" sz="2200" dirty="0" smtClean="0">
                <a:solidFill>
                  <a:schemeClr val="tx1"/>
                </a:solidFill>
              </a:rPr>
              <a:t>noch funktionierenden Lineartransponder besitzen</a:t>
            </a:r>
            <a:r>
              <a:rPr lang="de-DE" sz="2200" dirty="0" smtClean="0">
                <a:solidFill>
                  <a:schemeClr val="tx1"/>
                </a:solidFill>
              </a:rPr>
              <a:t>. Seit September 2015 nun zusätzlich 6 chinesische Satelliten XW-2A bis XW-2F verfügbar.</a:t>
            </a:r>
            <a:endParaRPr lang="de-DE" sz="22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sz="22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</a:rPr>
              <a:t>Damit sind viele Schmalbandverbindungen (in CW, SSB, SSTV) parallel möglich. 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2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</a:rPr>
              <a:t>Wichtig ist, dass die Bodenstationen ihre Sendeleistung kontrollieren, um die AGC des Transponders nicht zu weit auszusteuern und damit schwächere Stationen zu benachteiligen.</a:t>
            </a:r>
          </a:p>
          <a:p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Betriebsarten 2/2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1556792"/>
            <a:ext cx="87129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</a:rPr>
              <a:t>Neuere Kleinstsatelliten (</a:t>
            </a:r>
            <a:r>
              <a:rPr lang="de-DE" sz="2200" dirty="0" err="1" smtClean="0">
                <a:solidFill>
                  <a:schemeClr val="tx1"/>
                </a:solidFill>
              </a:rPr>
              <a:t>Cubesats</a:t>
            </a:r>
            <a:r>
              <a:rPr lang="de-DE" sz="2200" dirty="0" smtClean="0">
                <a:solidFill>
                  <a:schemeClr val="tx1"/>
                </a:solidFill>
              </a:rPr>
              <a:t> etc.) haben oft nur </a:t>
            </a:r>
            <a:r>
              <a:rPr lang="de-DE" sz="2200" dirty="0" err="1" smtClean="0">
                <a:solidFill>
                  <a:schemeClr val="tx1"/>
                </a:solidFill>
              </a:rPr>
              <a:t>Telemetrieaussendungen</a:t>
            </a:r>
            <a:r>
              <a:rPr lang="de-DE" sz="2200" dirty="0" smtClean="0">
                <a:solidFill>
                  <a:schemeClr val="tx1"/>
                </a:solidFill>
              </a:rPr>
              <a:t> oder einfache Umsetzer, die einen einzelnen FM-Kanal umsetzen (ähnlich eines FM-Relais). Die Kompensation der Dopplerverschiebung ist damit einfacher. Aktuell aktive Satelliten mit FM-Transpondern sind SO-50, </a:t>
            </a:r>
            <a:br>
              <a:rPr lang="de-DE" sz="2200" dirty="0" smtClean="0">
                <a:solidFill>
                  <a:schemeClr val="tx1"/>
                </a:solidFill>
              </a:rPr>
            </a:br>
            <a:r>
              <a:rPr lang="de-DE" sz="2200" dirty="0" smtClean="0">
                <a:solidFill>
                  <a:schemeClr val="tx1"/>
                </a:solidFill>
              </a:rPr>
              <a:t>AO-73 und EO-80.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2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</a:rPr>
              <a:t>Viele der LEO Satelliten besitzen Packet Radio Stationen inkl. Mailboxen, die Nachrichten weltweit verteilen können („</a:t>
            </a:r>
            <a:r>
              <a:rPr lang="de-DE" sz="2200" dirty="0" err="1" smtClean="0">
                <a:solidFill>
                  <a:schemeClr val="tx1"/>
                </a:solidFill>
              </a:rPr>
              <a:t>store</a:t>
            </a:r>
            <a:r>
              <a:rPr lang="de-DE" sz="2200" dirty="0" smtClean="0">
                <a:solidFill>
                  <a:schemeClr val="tx1"/>
                </a:solidFill>
              </a:rPr>
              <a:t> </a:t>
            </a:r>
            <a:r>
              <a:rPr lang="de-DE" sz="2200" dirty="0" err="1" smtClean="0">
                <a:solidFill>
                  <a:schemeClr val="tx1"/>
                </a:solidFill>
              </a:rPr>
              <a:t>and</a:t>
            </a:r>
            <a:r>
              <a:rPr lang="de-DE" sz="2200" dirty="0" smtClean="0">
                <a:solidFill>
                  <a:schemeClr val="tx1"/>
                </a:solidFill>
              </a:rPr>
              <a:t> </a:t>
            </a:r>
            <a:r>
              <a:rPr lang="de-DE" sz="2200" dirty="0" err="1" smtClean="0">
                <a:solidFill>
                  <a:schemeClr val="tx1"/>
                </a:solidFill>
              </a:rPr>
              <a:t>forward</a:t>
            </a:r>
            <a:r>
              <a:rPr lang="de-DE" sz="2200" dirty="0" smtClean="0">
                <a:solidFill>
                  <a:schemeClr val="tx1"/>
                </a:solidFill>
              </a:rPr>
              <a:t>“). Dies rückt aber zunehmend in den Hintergrund. </a:t>
            </a:r>
            <a:br>
              <a:rPr lang="de-DE" sz="2200" dirty="0" smtClean="0">
                <a:solidFill>
                  <a:schemeClr val="tx1"/>
                </a:solidFill>
              </a:rPr>
            </a:br>
            <a:r>
              <a:rPr lang="de-DE" sz="2200" dirty="0" smtClean="0">
                <a:solidFill>
                  <a:schemeClr val="tx1"/>
                </a:solidFill>
              </a:rPr>
              <a:t>APRS (auf die später eingegangen wird) bleibt aber eine gängige Betriebsart.</a:t>
            </a:r>
          </a:p>
          <a:p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noFill/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dirty="0"/>
              <a:t>Empfang </a:t>
            </a:r>
            <a:r>
              <a:rPr lang="de-DE" altLang="de-DE" dirty="0" smtClean="0"/>
              <a:t>von Telemetrie</a:t>
            </a:r>
            <a:endParaRPr lang="de-DE" altLang="de-DE" dirty="0"/>
          </a:p>
        </p:txBody>
      </p:sp>
      <p:sp>
        <p:nvSpPr>
          <p:cNvPr id="53255" name="Text Box 4"/>
          <p:cNvSpPr txBox="1">
            <a:spLocks noChangeArrowheads="1"/>
          </p:cNvSpPr>
          <p:nvPr/>
        </p:nvSpPr>
        <p:spPr bwMode="auto">
          <a:xfrm>
            <a:off x="0" y="1268760"/>
            <a:ext cx="9252520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2400" dirty="0" smtClean="0">
                <a:solidFill>
                  <a:schemeClr val="tx1"/>
                </a:solidFill>
              </a:rPr>
              <a:t>Recht einfache Empfänger (DVB-T Dongle für unter 10 Euro) und Software-Decoder </a:t>
            </a:r>
            <a:r>
              <a:rPr lang="de-DE" altLang="de-DE" sz="2400" dirty="0">
                <a:solidFill>
                  <a:schemeClr val="tx1"/>
                </a:solidFill>
              </a:rPr>
              <a:t>ermöglichen das Mitschreiben und Auswerten von </a:t>
            </a:r>
            <a:r>
              <a:rPr lang="de-DE" altLang="de-DE" sz="2400" dirty="0" smtClean="0">
                <a:solidFill>
                  <a:schemeClr val="tx1"/>
                </a:solidFill>
              </a:rPr>
              <a:t>Telemetrie-Daten, z.B. Temperatur</a:t>
            </a:r>
            <a:r>
              <a:rPr lang="de-DE" altLang="de-DE" sz="2400" dirty="0">
                <a:solidFill>
                  <a:schemeClr val="tx1"/>
                </a:solidFill>
              </a:rPr>
              <a:t>, Batterie-Spannung, Strom der </a:t>
            </a:r>
            <a:r>
              <a:rPr lang="de-DE" altLang="de-DE" sz="2400" dirty="0" smtClean="0">
                <a:solidFill>
                  <a:schemeClr val="tx1"/>
                </a:solidFill>
              </a:rPr>
              <a:t>Solarzellen, Ausrichtung des Satelliten zur Sonne und Position.</a:t>
            </a:r>
            <a:endParaRPr lang="de-DE" altLang="de-DE" sz="2400" dirty="0">
              <a:solidFill>
                <a:schemeClr val="tx1"/>
              </a:solidFill>
            </a:endParaRPr>
          </a:p>
        </p:txBody>
      </p:sp>
      <p:pic>
        <p:nvPicPr>
          <p:cNvPr id="3076" name="Picture 4" descr="http://2.bp.blogspot.com/-ZlQB5XANC00/Te4E0efJ0VI/AAAAAAAAISo/MMF8diQT4i8/s1600/rs_sd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18106"/>
            <a:ext cx="3338190" cy="339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ars2-0322-14p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01008"/>
            <a:ext cx="3014798" cy="28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ncrypted-tbn3.gstatic.com/images?q=tbn:ANd9GcQmZleZ9t6IBDecdgKW27g1JDcIuVCTw2tolLZmcr_QqqTSquT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b="13275"/>
          <a:stretch/>
        </p:blipFill>
        <p:spPr bwMode="auto">
          <a:xfrm>
            <a:off x="188886" y="3997420"/>
            <a:ext cx="2143125" cy="163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wsat_2012-02-18_13h30_utc_DK3W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648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dirty="0" err="1" smtClean="0">
                <a:solidFill>
                  <a:schemeClr val="tx1"/>
                </a:solidFill>
              </a:rPr>
              <a:t>from</a:t>
            </a:r>
            <a:r>
              <a:rPr lang="de-DE" sz="2400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Zukunft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Welche Satelliten sind aktiv ?</a:t>
            </a:r>
            <a:endParaRPr lang="de-DE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792" y="5624874"/>
            <a:ext cx="9188451" cy="74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2000" dirty="0"/>
              <a:t>Doppelklick auf </a:t>
            </a:r>
            <a:r>
              <a:rPr lang="de-DE" sz="2000" u="sng" dirty="0" smtClean="0"/>
              <a:t>unterstrichene Satelliten </a:t>
            </a:r>
            <a:r>
              <a:rPr lang="de-DE" sz="2000" dirty="0" smtClean="0"/>
              <a:t>(</a:t>
            </a:r>
            <a:r>
              <a:rPr lang="de-DE" sz="2000" dirty="0"/>
              <a:t>links</a:t>
            </a:r>
            <a:r>
              <a:rPr lang="de-DE" sz="2000" dirty="0" smtClean="0"/>
              <a:t>) zeigt </a:t>
            </a:r>
            <a:r>
              <a:rPr lang="de-DE" sz="2000" dirty="0"/>
              <a:t>weitere Infos</a:t>
            </a:r>
          </a:p>
          <a:p>
            <a:pPr>
              <a:buClrTx/>
              <a:buFontTx/>
              <a:buNone/>
            </a:pPr>
            <a:r>
              <a:rPr lang="de-DE" sz="2000" dirty="0"/>
              <a:t>Doppelklick auf </a:t>
            </a:r>
            <a:r>
              <a:rPr lang="de-DE" sz="2000" dirty="0">
                <a:solidFill>
                  <a:srgbClr val="0070C0"/>
                </a:solidFill>
              </a:rPr>
              <a:t>farbige </a:t>
            </a:r>
            <a:r>
              <a:rPr lang="de-DE" sz="2000" dirty="0">
                <a:solidFill>
                  <a:srgbClr val="FFFF00"/>
                </a:solidFill>
              </a:rPr>
              <a:t>Kästchen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/>
              <a:t>zeigt </a:t>
            </a:r>
            <a:r>
              <a:rPr lang="de-DE" sz="2000" dirty="0">
                <a:solidFill>
                  <a:schemeClr val="tx1"/>
                </a:solidFill>
              </a:rPr>
              <a:t>wer den </a:t>
            </a:r>
            <a:r>
              <a:rPr lang="de-DE" sz="2000" dirty="0" smtClean="0">
                <a:solidFill>
                  <a:schemeClr val="tx1"/>
                </a:solidFill>
              </a:rPr>
              <a:t>Satelliten </a:t>
            </a:r>
            <a:r>
              <a:rPr lang="de-DE" sz="2000" dirty="0">
                <a:solidFill>
                  <a:schemeClr val="tx1"/>
                </a:solidFill>
              </a:rPr>
              <a:t>wann gehört </a:t>
            </a:r>
            <a:r>
              <a:rPr lang="de-DE" sz="2000" dirty="0"/>
              <a:t>hat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91693" y="6381328"/>
            <a:ext cx="8844803" cy="35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400" dirty="0" smtClean="0"/>
              <a:t>Quelle: http://oscar.dcarr.org/index.php</a:t>
            </a:r>
            <a:r>
              <a:rPr lang="de-DE" sz="1400" dirty="0"/>
              <a:t> oder http://www.amsat.org/amsat-new/satellites/status.php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4" y="1085979"/>
            <a:ext cx="7272808" cy="454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9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dirty="0" err="1" smtClean="0">
                <a:solidFill>
                  <a:schemeClr val="tx1"/>
                </a:solidFill>
              </a:rPr>
              <a:t>from</a:t>
            </a:r>
            <a:r>
              <a:rPr lang="de-DE" sz="2400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b="1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Zukunft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1700808"/>
            <a:ext cx="82397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Es gibt diverse, meist kostenlose Programme für Windows, MAC, Android aber auch etliche Onlinequellen, mit denen die aktuelle Position der Satelliten bzw. deren Subsatellitenpunkte berechnet und angezeigt werden können.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OSCARLOCATOR		Erstes eigenes Tracking-		</a:t>
            </a:r>
            <a:r>
              <a:rPr lang="de-DE" dirty="0" err="1" smtClean="0">
                <a:solidFill>
                  <a:schemeClr val="tx1"/>
                </a:solidFill>
              </a:rPr>
              <a:t>InstantTrack</a:t>
            </a:r>
            <a:r>
              <a:rPr lang="de-DE" dirty="0" smtClean="0">
                <a:solidFill>
                  <a:schemeClr val="tx1"/>
                </a:solidFill>
              </a:rPr>
              <a:t> für DOS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(manueller Rechner)		</a:t>
            </a:r>
            <a:r>
              <a:rPr lang="de-DE" dirty="0" err="1" smtClean="0">
                <a:solidFill>
                  <a:schemeClr val="tx1"/>
                </a:solidFill>
              </a:rPr>
              <a:t>programm</a:t>
            </a:r>
            <a:r>
              <a:rPr lang="de-DE" dirty="0" smtClean="0">
                <a:solidFill>
                  <a:schemeClr val="tx1"/>
                </a:solidFill>
              </a:rPr>
              <a:t> für CPM-Rechner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9512" y="53975"/>
            <a:ext cx="8856984" cy="926753"/>
          </a:xfrm>
        </p:spPr>
        <p:txBody>
          <a:bodyPr/>
          <a:lstStyle/>
          <a:p>
            <a:r>
              <a:rPr lang="de-DE" dirty="0" smtClean="0"/>
              <a:t>Berechnung der Satellitenbahnen</a:t>
            </a:r>
            <a:endParaRPr lang="de-DE" dirty="0"/>
          </a:p>
        </p:txBody>
      </p:sp>
      <p:pic>
        <p:nvPicPr>
          <p:cNvPr id="122882" name="Picture 2" descr="http://www.dd1us.de/images/tracking%20softwa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98382"/>
            <a:ext cx="2448272" cy="119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55" y="4155515"/>
            <a:ext cx="2267967" cy="123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amsat.org/amsat-new/tools/images/oscarloca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24552"/>
            <a:ext cx="1763432" cy="226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1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11772"/>
            <a:ext cx="5364088" cy="372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3975"/>
            <a:ext cx="8856984" cy="926753"/>
          </a:xfrm>
        </p:spPr>
        <p:txBody>
          <a:bodyPr/>
          <a:lstStyle/>
          <a:p>
            <a:r>
              <a:rPr lang="de-DE" dirty="0" smtClean="0"/>
              <a:t>Berechnung der Satellitenbahnen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771800" y="6412686"/>
            <a:ext cx="258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http://www.amsat-dl.de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4946" y="1340768"/>
            <a:ext cx="3209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SatPC32 von</a:t>
            </a:r>
          </a:p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Erich Eichmann </a:t>
            </a:r>
          </a:p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DK1TB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6" y="980729"/>
            <a:ext cx="499255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23528" y="4941168"/>
            <a:ext cx="3209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Vollversion durch</a:t>
            </a:r>
            <a:br>
              <a:rPr lang="de-DE" sz="2000" b="1" dirty="0" smtClean="0">
                <a:solidFill>
                  <a:schemeClr val="tx1"/>
                </a:solidFill>
              </a:rPr>
            </a:br>
            <a:r>
              <a:rPr lang="de-DE" sz="2000" b="1" dirty="0" smtClean="0">
                <a:solidFill>
                  <a:schemeClr val="tx1"/>
                </a:solidFill>
              </a:rPr>
              <a:t>Spende an AMSAT-DL</a:t>
            </a:r>
            <a:br>
              <a:rPr lang="de-DE" sz="2000" b="1" dirty="0" smtClean="0">
                <a:solidFill>
                  <a:schemeClr val="tx1"/>
                </a:solidFill>
              </a:rPr>
            </a:br>
            <a:r>
              <a:rPr lang="de-DE" sz="2000" b="1" dirty="0" smtClean="0">
                <a:solidFill>
                  <a:schemeClr val="tx1"/>
                </a:solidFill>
              </a:rPr>
              <a:t>erhältlich</a:t>
            </a:r>
            <a:endParaRPr lang="de-D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b="1" dirty="0" err="1" smtClean="0">
                <a:solidFill>
                  <a:schemeClr val="tx1"/>
                </a:solidFill>
              </a:rPr>
              <a:t>from</a:t>
            </a:r>
            <a:r>
              <a:rPr lang="de-DE" sz="2400" b="1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Zukunft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3975"/>
            <a:ext cx="8856984" cy="926753"/>
          </a:xfrm>
        </p:spPr>
        <p:txBody>
          <a:bodyPr/>
          <a:lstStyle/>
          <a:p>
            <a:r>
              <a:rPr lang="de-DE" dirty="0" smtClean="0"/>
              <a:t>Berechnung der Satellitenbahnen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771800" y="6412686"/>
            <a:ext cx="205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http://www.stoff.pl/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04" y="936035"/>
            <a:ext cx="7014865" cy="544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7504" y="1569456"/>
            <a:ext cx="13965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chemeClr val="tx1"/>
                </a:solidFill>
              </a:rPr>
              <a:t>Orbitron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von </a:t>
            </a:r>
          </a:p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Sebastian</a:t>
            </a:r>
          </a:p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Stoff</a:t>
            </a:r>
            <a:endParaRPr lang="de-D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"/>
          <a:stretch/>
        </p:blipFill>
        <p:spPr bwMode="auto">
          <a:xfrm>
            <a:off x="755576" y="980728"/>
            <a:ext cx="7446690" cy="464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59631" y="6476180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http://winearth.terc.edu/appOrbital/issorbital.html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79512" y="53975"/>
            <a:ext cx="8856984" cy="926753"/>
          </a:xfrm>
        </p:spPr>
        <p:txBody>
          <a:bodyPr/>
          <a:lstStyle/>
          <a:p>
            <a:r>
              <a:rPr lang="de-DE" dirty="0" smtClean="0"/>
              <a:t>Berechnung der Satellitenbahnen</a:t>
            </a:r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23528" y="5805264"/>
            <a:ext cx="8496944" cy="670916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kern="0" dirty="0" smtClean="0"/>
              <a:t>Dieses Programm „</a:t>
            </a:r>
            <a:r>
              <a:rPr lang="de-DE" sz="1800" kern="0" dirty="0" err="1" smtClean="0"/>
              <a:t>WinEarth</a:t>
            </a:r>
            <a:r>
              <a:rPr lang="de-DE" sz="1800" kern="0" dirty="0" smtClean="0"/>
              <a:t>“ zeigt online die aktuelle Position der ISS sowie den simulierten aktuellen Ausblick aus der ISS auf die Erde an.</a:t>
            </a:r>
          </a:p>
        </p:txBody>
      </p:sp>
    </p:spTree>
    <p:extLst>
      <p:ext uri="{BB962C8B-B14F-4D97-AF65-F5344CB8AC3E}">
        <p14:creationId xmlns:p14="http://schemas.microsoft.com/office/powerpoint/2010/main" val="13484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dirty="0" err="1" smtClean="0">
                <a:solidFill>
                  <a:schemeClr val="tx1"/>
                </a:solidFill>
              </a:rPr>
              <a:t>from</a:t>
            </a:r>
            <a:r>
              <a:rPr lang="de-DE" sz="2400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Zukunft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Equipment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5656" y="1226791"/>
            <a:ext cx="6191115" cy="422464"/>
          </a:xfrm>
        </p:spPr>
        <p:txBody>
          <a:bodyPr/>
          <a:lstStyle/>
          <a:p>
            <a:r>
              <a:rPr lang="de-DE" sz="2000" dirty="0" smtClean="0"/>
              <a:t>Wie groß ist der Aufwand, den man treiben muss ?</a:t>
            </a: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329246" y="6102586"/>
            <a:ext cx="7161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</a:rPr>
              <a:t>Bilder der IUZ Sternwarte in Bochum, http://www.amsat-dl.de/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67" y="1692385"/>
            <a:ext cx="304733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3" y="1710874"/>
            <a:ext cx="3210264" cy="28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80642"/>
            <a:ext cx="3235418" cy="355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0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Equipment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269920"/>
            <a:ext cx="8496944" cy="511140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1800" dirty="0" smtClean="0"/>
              <a:t>Der Aufwand für den Satellitenfunk hängt stark von den beabsichtigten Betriebsmodi und Satelliten ab.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/>
              <a:t>Über die HEO Satelliten wurde SSB genutzt, aber auch SSTV und andere digitale Betriebsarten. Hier waren Allmode-TRX und Richtantennen vorzugsweise mit zirkularer Polarisation (</a:t>
            </a:r>
            <a:r>
              <a:rPr lang="de-DE" sz="1800" dirty="0" err="1"/>
              <a:t>Kreuzyagi</a:t>
            </a:r>
            <a:r>
              <a:rPr lang="de-DE" sz="1800" dirty="0"/>
              <a:t>, X-Quad, Helix) nötig.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LEO Satelliten fliegen tief und damit ist die Entfernung bis zur eigenen Station geringer. Es reichen oft schon Rundstrahlantennen wie Turnstyle, </a:t>
            </a:r>
            <a:r>
              <a:rPr lang="de-DE" sz="1800" dirty="0" err="1" smtClean="0"/>
              <a:t>Eggbeater</a:t>
            </a:r>
            <a:r>
              <a:rPr lang="de-DE" sz="1800" dirty="0" smtClean="0"/>
              <a:t> oder QFH. Besser sind </a:t>
            </a:r>
            <a:r>
              <a:rPr lang="de-DE" sz="1800" dirty="0"/>
              <a:t>kleine </a:t>
            </a:r>
            <a:r>
              <a:rPr lang="de-DE" sz="1800" dirty="0" smtClean="0"/>
              <a:t>Richtantennen. Diese müssen nicht </a:t>
            </a:r>
            <a:r>
              <a:rPr lang="de-DE" sz="1800" dirty="0"/>
              <a:t>unbedingt in der Elevation beweglich sein. </a:t>
            </a:r>
            <a:r>
              <a:rPr lang="de-DE" sz="1800" dirty="0" smtClean="0"/>
              <a:t>Meistens genügt es, wenn </a:t>
            </a:r>
            <a:r>
              <a:rPr lang="de-DE" sz="1800" dirty="0"/>
              <a:t>die Antenne ca. 25 Grad nach oben geneigt wird und die Antennenanlage dann nur im Azimut gedreht wird</a:t>
            </a:r>
            <a:r>
              <a:rPr lang="de-DE" sz="1800" dirty="0" smtClean="0"/>
              <a:t>. Auch muss nicht unbedingt zirkulare Polarisation verwendet werden. Allerdings dauert ein Überflug nur 10-20 Minuten und daher müssen Richtantennen recht schnell nachgeführt werden. 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Für LEOs wie AO51, der einen FM-Repeater besitzt, reicht auch schon ein recht einfaches Equipment wie ein duplexfähiges Handsprechfunkgerät und eine von Hand nachgeführte Duobandantenne. Mein Tipp: das FT-530 kann echtes Vollduplex und ist damit besonders gut geeignet.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9100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Equipment (Beispiel AO-51)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49738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1800" dirty="0" smtClean="0"/>
              <a:t>Für erste Versuche eignet sich ein LEO-Satellit wie AO-51</a:t>
            </a:r>
            <a:br>
              <a:rPr lang="de-DE" sz="1800" dirty="0" smtClean="0"/>
            </a:br>
            <a:r>
              <a:rPr lang="de-DE" sz="1800" dirty="0" err="1" smtClean="0"/>
              <a:t>Downlink</a:t>
            </a:r>
            <a:r>
              <a:rPr lang="de-DE" sz="1800" dirty="0" smtClean="0"/>
              <a:t>  	435,300 MHz	FM</a:t>
            </a:r>
            <a:br>
              <a:rPr lang="de-DE" sz="1800" dirty="0" smtClean="0"/>
            </a:br>
            <a:r>
              <a:rPr lang="de-DE" sz="1800" dirty="0" err="1" smtClean="0"/>
              <a:t>Uplink</a:t>
            </a:r>
            <a:r>
              <a:rPr lang="de-DE" sz="1800" dirty="0" smtClean="0"/>
              <a:t>       	145,920 MHz	FM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Auf 70cm ist die Doppler-Verschiebung bereits recht groß, damit ist die RX-QRG beim Aufgang ca. 435,315 MHz, beim Untergang ca. 435,285 MHz.</a:t>
            </a:r>
            <a:endParaRPr lang="de-DE" sz="1800" dirty="0"/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Ein Satellitentrackingprogramm zeigt die jeweils aktuelle RX- und TX-QRG an. Eine Funkgerät mit Mittenfrequenzanzeige ist sehr hilfreich.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Sehr gut funktionierten in der Hand gehaltene Duobandantennen (z.B. Arrow, </a:t>
            </a:r>
            <a:r>
              <a:rPr lang="de-DE" sz="1800" dirty="0" err="1" smtClean="0"/>
              <a:t>Elk</a:t>
            </a:r>
            <a:r>
              <a:rPr lang="de-DE" sz="1800" dirty="0" smtClean="0"/>
              <a:t>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5"/>
          <a:stretch/>
        </p:blipFill>
        <p:spPr bwMode="auto">
          <a:xfrm>
            <a:off x="467543" y="4149080"/>
            <a:ext cx="526039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2051720" y="6381328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Quelle: PA1IVO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"/>
          <a:stretch/>
        </p:blipFill>
        <p:spPr bwMode="auto">
          <a:xfrm>
            <a:off x="5868144" y="4149080"/>
            <a:ext cx="3067050" cy="223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o-51_pa3guo_u_f6cdz_31_mar_20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6869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Equipment (Beispiel AO-13)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112568"/>
          </a:xfrm>
        </p:spPr>
        <p:txBody>
          <a:bodyPr/>
          <a:lstStyle/>
          <a:p>
            <a:r>
              <a:rPr lang="de-DE" sz="1800" dirty="0" smtClean="0"/>
              <a:t>Für AO-10 und AO-13 habe ich selbst einen Aufbau mit einer 2m X-Quad, 70cm X-Quad, 23cm 4-fach Helix und 13cm Helix-Antenne benutzt. Alle Antennen waren zirkular polarisiert. Für alle Bänder wurden rauscharme Empfangs-vorverstärker bzw. Konverter benutzt. Die Sendeleistung betrug max. 50W.</a:t>
            </a:r>
          </a:p>
          <a:p>
            <a:r>
              <a:rPr lang="de-DE" sz="1800" dirty="0" smtClean="0"/>
              <a:t>Damit konnte ich beim „ZRO“-Test, welcher die Güte der Empfangsanlage prüft, den Level 8 (von 9) erreichen. Ich konnte also auf 2m und 70cm CW-Signale, die 24dB schwächer als die Satellitenbake waren, korrekt dekodieren.</a:t>
            </a:r>
          </a:p>
          <a:p>
            <a:endParaRPr lang="de-DE" sz="1800" dirty="0"/>
          </a:p>
          <a:p>
            <a:endParaRPr lang="de-DE" sz="1800" dirty="0" smtClean="0"/>
          </a:p>
          <a:p>
            <a:endParaRPr lang="de-DE" sz="1800" dirty="0"/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/>
          </a:p>
          <a:p>
            <a:endParaRPr lang="de-DE" sz="1800" dirty="0" smtClean="0"/>
          </a:p>
          <a:p>
            <a:endParaRPr lang="de-DE" sz="1800" dirty="0" smtClean="0"/>
          </a:p>
          <a:p>
            <a:r>
              <a:rPr lang="de-DE" sz="1800" dirty="0" smtClean="0"/>
              <a:t>Es sind also nicht unbedingt sehr große Antennenanlagen nötig !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89043"/>
            <a:ext cx="3747120" cy="287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89043"/>
            <a:ext cx="2448272" cy="28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O13 QSO CT1BQN-JA4E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4519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dirty="0" err="1" smtClean="0">
                <a:solidFill>
                  <a:schemeClr val="tx1"/>
                </a:solidFill>
              </a:rPr>
              <a:t>from</a:t>
            </a:r>
            <a:r>
              <a:rPr lang="de-DE" sz="2400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Zukunft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3975"/>
            <a:ext cx="7704857" cy="1433513"/>
          </a:xfrm>
        </p:spPr>
        <p:txBody>
          <a:bodyPr/>
          <a:lstStyle/>
          <a:p>
            <a:r>
              <a:rPr lang="de-DE" dirty="0" smtClean="0"/>
              <a:t>Funkbetrieb mit/über die ISS</a:t>
            </a:r>
            <a:endParaRPr lang="de-DE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5247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 der ISS</a:t>
            </a:r>
            <a:endParaRPr lang="de-DE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DE" sz="2400" dirty="0"/>
              <a:t>Start :                    1998</a:t>
            </a:r>
          </a:p>
          <a:p>
            <a:r>
              <a:rPr lang="de-DE" sz="2400" dirty="0"/>
              <a:t>Länge :                  51 m </a:t>
            </a:r>
          </a:p>
          <a:p>
            <a:r>
              <a:rPr lang="de-DE" sz="2400" dirty="0"/>
              <a:t>Breite  :                 109 m</a:t>
            </a:r>
          </a:p>
          <a:p>
            <a:r>
              <a:rPr lang="de-DE" sz="2400" dirty="0"/>
              <a:t>Höhe   :                </a:t>
            </a:r>
            <a:r>
              <a:rPr lang="de-DE" sz="2400" dirty="0" smtClean="0"/>
              <a:t> 20 </a:t>
            </a:r>
            <a:r>
              <a:rPr lang="de-DE" sz="2400" dirty="0"/>
              <a:t>m</a:t>
            </a:r>
          </a:p>
          <a:p>
            <a:r>
              <a:rPr lang="de-DE" sz="2400" dirty="0"/>
              <a:t>Gewicht :              </a:t>
            </a:r>
            <a:r>
              <a:rPr lang="de-DE" sz="2400" dirty="0" smtClean="0"/>
              <a:t>376 t</a:t>
            </a:r>
            <a:endParaRPr lang="de-DE" sz="2400" dirty="0"/>
          </a:p>
          <a:p>
            <a:r>
              <a:rPr lang="de-DE" sz="2400" dirty="0"/>
              <a:t>Apogäum :            </a:t>
            </a:r>
            <a:r>
              <a:rPr lang="de-DE" sz="2400" dirty="0" smtClean="0"/>
              <a:t>360 </a:t>
            </a:r>
            <a:r>
              <a:rPr lang="de-DE" sz="2400" dirty="0"/>
              <a:t>km</a:t>
            </a:r>
          </a:p>
          <a:p>
            <a:r>
              <a:rPr lang="de-DE" sz="2400" dirty="0"/>
              <a:t>Perigäum :            </a:t>
            </a:r>
            <a:r>
              <a:rPr lang="de-DE" sz="2400" dirty="0" smtClean="0"/>
              <a:t>347 </a:t>
            </a:r>
            <a:r>
              <a:rPr lang="de-DE" sz="2400" dirty="0"/>
              <a:t>km</a:t>
            </a:r>
          </a:p>
          <a:p>
            <a:r>
              <a:rPr lang="de-DE" sz="2400" dirty="0" smtClean="0"/>
              <a:t>Inklination </a:t>
            </a:r>
            <a:r>
              <a:rPr lang="de-DE" sz="2400" dirty="0"/>
              <a:t>:           </a:t>
            </a:r>
            <a:r>
              <a:rPr lang="de-DE" sz="2400" dirty="0" smtClean="0"/>
              <a:t>51,6 </a:t>
            </a:r>
            <a:r>
              <a:rPr lang="de-DE" sz="2400" dirty="0"/>
              <a:t>Grad</a:t>
            </a:r>
          </a:p>
          <a:p>
            <a:r>
              <a:rPr lang="de-DE" sz="2400" dirty="0"/>
              <a:t>Umlaufzeit :          </a:t>
            </a:r>
            <a:r>
              <a:rPr lang="de-DE" sz="2400" dirty="0" smtClean="0"/>
              <a:t>91,5 </a:t>
            </a:r>
            <a:r>
              <a:rPr lang="de-DE" sz="2400" dirty="0"/>
              <a:t>Minuten</a:t>
            </a:r>
          </a:p>
          <a:p>
            <a:r>
              <a:rPr lang="de-DE" sz="2400" dirty="0"/>
              <a:t>Geschwindigkeit : </a:t>
            </a:r>
            <a:r>
              <a:rPr lang="de-DE" sz="2400" dirty="0" smtClean="0"/>
              <a:t>7706 </a:t>
            </a:r>
            <a:r>
              <a:rPr lang="de-DE" sz="2400" dirty="0"/>
              <a:t>m/s = 27.743 km/h</a:t>
            </a:r>
          </a:p>
          <a:p>
            <a:endParaRPr lang="de-DE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4458748" cy="297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1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Historie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269921"/>
            <a:ext cx="7632848" cy="449738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1800" dirty="0" smtClean="0"/>
              <a:t>Der erste Satellit war </a:t>
            </a:r>
            <a:r>
              <a:rPr lang="de-DE" sz="1800" b="1" dirty="0" smtClean="0"/>
              <a:t>Sputnik1</a:t>
            </a:r>
            <a:r>
              <a:rPr lang="de-DE" sz="1800" dirty="0" smtClean="0"/>
              <a:t> und wurde am 4. Oktober 1957 von der UdSSR ins All geschickt.</a:t>
            </a:r>
          </a:p>
          <a:p>
            <a:pPr>
              <a:buFont typeface="Arial" pitchFamily="34" charset="0"/>
              <a:buChar char="•"/>
            </a:pPr>
            <a:endParaRPr lang="de-DE" sz="1800" dirty="0"/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Der erste Amateurfunksatellit war </a:t>
            </a:r>
            <a:r>
              <a:rPr lang="de-DE" sz="1800" b="1" dirty="0" smtClean="0"/>
              <a:t>OSCAR-1</a:t>
            </a:r>
            <a:r>
              <a:rPr lang="de-DE" sz="1800" dirty="0" smtClean="0"/>
              <a:t> (</a:t>
            </a:r>
            <a:r>
              <a:rPr lang="de-DE" sz="1800" dirty="0" err="1" smtClean="0"/>
              <a:t>Orbiting</a:t>
            </a:r>
            <a:r>
              <a:rPr lang="de-DE" sz="1800" dirty="0" smtClean="0"/>
              <a:t> </a:t>
            </a:r>
            <a:r>
              <a:rPr lang="de-DE" sz="1800" dirty="0" err="1" smtClean="0"/>
              <a:t>Satellite</a:t>
            </a:r>
            <a:r>
              <a:rPr lang="de-DE" sz="1800" dirty="0" smtClean="0"/>
              <a:t> </a:t>
            </a:r>
            <a:r>
              <a:rPr lang="de-DE" sz="1800" dirty="0" err="1" smtClean="0"/>
              <a:t>Carrying</a:t>
            </a:r>
            <a:r>
              <a:rPr lang="de-DE" sz="1800" dirty="0" smtClean="0"/>
              <a:t> Amateur Radio) und wurde von einer Gruppe von Funkamateuren in Kalifornien / USA gebaut und am 12. Dezember 1961 gestartet.</a:t>
            </a:r>
          </a:p>
          <a:p>
            <a:pPr>
              <a:buFont typeface="Arial" pitchFamily="34" charset="0"/>
              <a:buChar char="•"/>
            </a:pPr>
            <a:endParaRPr lang="de-DE" sz="1800" dirty="0" smtClean="0"/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Die Raumstation </a:t>
            </a:r>
            <a:r>
              <a:rPr lang="de-DE" sz="1800" b="1" dirty="0" smtClean="0"/>
              <a:t>MIR</a:t>
            </a:r>
            <a:r>
              <a:rPr lang="de-DE" sz="1800" dirty="0" smtClean="0"/>
              <a:t> wurde 1986 gestartet und wurde 2001 kontrolliert zum Absturz gebracht. Von dort aus gab es zahlreiche Amateurfunkaktivitäten.</a:t>
            </a:r>
          </a:p>
          <a:p>
            <a:pPr>
              <a:buFont typeface="Arial" pitchFamily="34" charset="0"/>
              <a:buChar char="•"/>
            </a:pPr>
            <a:endParaRPr lang="de-DE" sz="1800" dirty="0"/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Der Bau der Internationalen Raumstation </a:t>
            </a:r>
            <a:r>
              <a:rPr lang="de-DE" sz="1800" b="1" dirty="0" smtClean="0"/>
              <a:t>ISS</a:t>
            </a:r>
            <a:r>
              <a:rPr lang="de-DE" sz="1800" dirty="0" smtClean="0"/>
              <a:t> wurde 1998 begonnen und sie ist bis heute in Betrieb. Von der ISS wurden diverse Amateurfunkaktivitäten durchgeführt, insbesondere viele Schulkontakte und diverse Modi wie SSTV und DATV.</a:t>
            </a:r>
          </a:p>
        </p:txBody>
      </p:sp>
      <p:sp>
        <p:nvSpPr>
          <p:cNvPr id="4" name="Rechteck 3"/>
          <p:cNvSpPr/>
          <p:nvPr/>
        </p:nvSpPr>
        <p:spPr>
          <a:xfrm>
            <a:off x="2627784" y="6396335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Quelle: http://www.dd1us.de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91138" name="Picture 2" descr="http://www.dd1us.de/images/sputnik1%20kle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96752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http://www.dd1us.de/images/oscar-1%20kle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132856"/>
            <a:ext cx="9525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http://www.dd1us.de/images/Mir%201998-06-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573016"/>
            <a:ext cx="952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6" name="Picture 10" descr="http://www.dd1us.de/images/iss%20over%20earth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76"/>
          <a:stretch/>
        </p:blipFill>
        <p:spPr bwMode="auto">
          <a:xfrm>
            <a:off x="7812360" y="4941168"/>
            <a:ext cx="952500" cy="112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1 traguardo l'infinito sputnik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87821" y="1606327"/>
            <a:ext cx="609600" cy="609600"/>
          </a:xfrm>
          <a:prstGeom prst="rect">
            <a:avLst/>
          </a:prstGeom>
        </p:spPr>
      </p:pic>
      <p:pic>
        <p:nvPicPr>
          <p:cNvPr id="6" name="39 OSCAR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0152" y="3268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8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noFill/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dirty="0" smtClean="0"/>
              <a:t>Amateurfunkbetrieb von der ISS </a:t>
            </a:r>
            <a:endParaRPr lang="de-DE" altLang="de-DE" dirty="0"/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341313" indent="-315913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de-DE" sz="2800" dirty="0" smtClean="0"/>
          </a:p>
          <a:p>
            <a:pPr marL="341313" indent="-315913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de-DE" sz="2800" dirty="0" smtClean="0"/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481790" y="1309264"/>
            <a:ext cx="7976491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200" dirty="0" smtClean="0">
                <a:solidFill>
                  <a:schemeClr val="tx1"/>
                </a:solidFill>
              </a:rPr>
              <a:t>Viele Astronauten</a:t>
            </a:r>
            <a:r>
              <a:rPr lang="de-DE" altLang="de-DE" sz="2200" b="1" dirty="0" smtClean="0">
                <a:solidFill>
                  <a:schemeClr val="tx1"/>
                </a:solidFill>
              </a:rPr>
              <a:t> </a:t>
            </a:r>
            <a:r>
              <a:rPr lang="de-DE" altLang="de-DE" sz="2200" dirty="0" smtClean="0">
                <a:solidFill>
                  <a:schemeClr val="tx1"/>
                </a:solidFill>
              </a:rPr>
              <a:t>haben eine Amateurfunklizenz.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200" dirty="0" smtClean="0">
                <a:solidFill>
                  <a:schemeClr val="tx1"/>
                </a:solidFill>
              </a:rPr>
              <a:t>Schon im Rahmen von frühen Missionen wie Spacelab </a:t>
            </a:r>
            <a:br>
              <a:rPr lang="de-DE" altLang="de-DE" sz="2200" dirty="0" smtClean="0">
                <a:solidFill>
                  <a:schemeClr val="tx1"/>
                </a:solidFill>
              </a:rPr>
            </a:br>
            <a:r>
              <a:rPr lang="de-DE" altLang="de-DE" sz="2200" dirty="0" smtClean="0">
                <a:solidFill>
                  <a:schemeClr val="tx1"/>
                </a:solidFill>
              </a:rPr>
              <a:t>und der MIR gab es viele Amateurfunkkontakte.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200" dirty="0" smtClean="0">
                <a:solidFill>
                  <a:schemeClr val="tx1"/>
                </a:solidFill>
              </a:rPr>
              <a:t>Von </a:t>
            </a:r>
            <a:r>
              <a:rPr lang="de-DE" altLang="de-DE" sz="2200" dirty="0">
                <a:solidFill>
                  <a:schemeClr val="tx1"/>
                </a:solidFill>
              </a:rPr>
              <a:t>der </a:t>
            </a:r>
            <a:r>
              <a:rPr lang="de-DE" altLang="de-DE" sz="2200" dirty="0" smtClean="0">
                <a:solidFill>
                  <a:schemeClr val="tx1"/>
                </a:solidFill>
              </a:rPr>
              <a:t>ISS gibt </a:t>
            </a:r>
            <a:r>
              <a:rPr lang="de-DE" altLang="de-DE" sz="2200" dirty="0">
                <a:solidFill>
                  <a:schemeClr val="tx1"/>
                </a:solidFill>
              </a:rPr>
              <a:t>es </a:t>
            </a:r>
            <a:r>
              <a:rPr lang="de-DE" altLang="de-DE" sz="2200" dirty="0" smtClean="0">
                <a:solidFill>
                  <a:schemeClr val="tx1"/>
                </a:solidFill>
              </a:rPr>
              <a:t>regelmäßig Funkkontakte zu Schulstationen. Die </a:t>
            </a:r>
            <a:r>
              <a:rPr lang="de-DE" altLang="de-DE" sz="2200" dirty="0">
                <a:solidFill>
                  <a:schemeClr val="tx1"/>
                </a:solidFill>
              </a:rPr>
              <a:t>Schüler können </a:t>
            </a:r>
            <a:r>
              <a:rPr lang="de-DE" altLang="de-DE" sz="2200" dirty="0" smtClean="0">
                <a:solidFill>
                  <a:schemeClr val="tx1"/>
                </a:solidFill>
              </a:rPr>
              <a:t>dann ca</a:t>
            </a:r>
            <a:r>
              <a:rPr lang="de-DE" altLang="de-DE" sz="2200" dirty="0">
                <a:solidFill>
                  <a:schemeClr val="tx1"/>
                </a:solidFill>
              </a:rPr>
              <a:t>. 10 </a:t>
            </a:r>
            <a:r>
              <a:rPr lang="de-DE" altLang="de-DE" sz="2200" dirty="0" smtClean="0">
                <a:solidFill>
                  <a:schemeClr val="tx1"/>
                </a:solidFill>
              </a:rPr>
              <a:t/>
            </a:r>
            <a:br>
              <a:rPr lang="de-DE" altLang="de-DE" sz="2200" dirty="0" smtClean="0">
                <a:solidFill>
                  <a:schemeClr val="tx1"/>
                </a:solidFill>
              </a:rPr>
            </a:br>
            <a:r>
              <a:rPr lang="de-DE" altLang="de-DE" sz="2200" dirty="0" smtClean="0">
                <a:solidFill>
                  <a:schemeClr val="tx1"/>
                </a:solidFill>
              </a:rPr>
              <a:t>Minuten live </a:t>
            </a:r>
            <a:r>
              <a:rPr lang="de-DE" altLang="de-DE" sz="2200" dirty="0">
                <a:solidFill>
                  <a:schemeClr val="tx1"/>
                </a:solidFill>
              </a:rPr>
              <a:t>mit </a:t>
            </a:r>
            <a:r>
              <a:rPr lang="de-DE" altLang="de-DE" sz="2200" dirty="0" smtClean="0">
                <a:solidFill>
                  <a:schemeClr val="tx1"/>
                </a:solidFill>
              </a:rPr>
              <a:t>den Astronauten sprechen.</a:t>
            </a:r>
            <a:endParaRPr lang="de-DE" altLang="de-DE" sz="2200" dirty="0">
              <a:solidFill>
                <a:schemeClr val="tx1"/>
              </a:solidFill>
            </a:endParaRP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200" dirty="0" smtClean="0">
                <a:solidFill>
                  <a:schemeClr val="tx1"/>
                </a:solidFill>
              </a:rPr>
              <a:t>Auch Kontakte </a:t>
            </a:r>
            <a:r>
              <a:rPr lang="de-DE" altLang="de-DE" sz="2200" dirty="0">
                <a:solidFill>
                  <a:schemeClr val="tx1"/>
                </a:solidFill>
              </a:rPr>
              <a:t>mit Funkamateuren ohne </a:t>
            </a:r>
            <a:r>
              <a:rPr lang="de-DE" altLang="de-DE" sz="2200" dirty="0" smtClean="0">
                <a:solidFill>
                  <a:schemeClr val="tx1"/>
                </a:solidFill>
              </a:rPr>
              <a:t>vorherige Verabredung sind </a:t>
            </a:r>
            <a:r>
              <a:rPr lang="de-DE" altLang="de-DE" sz="2200" dirty="0">
                <a:solidFill>
                  <a:schemeClr val="tx1"/>
                </a:solidFill>
              </a:rPr>
              <a:t>je nach Interesse </a:t>
            </a:r>
            <a:r>
              <a:rPr lang="de-DE" altLang="de-DE" sz="2200" dirty="0" smtClean="0">
                <a:solidFill>
                  <a:schemeClr val="tx1"/>
                </a:solidFill>
              </a:rPr>
              <a:t>und </a:t>
            </a:r>
            <a:r>
              <a:rPr lang="de-DE" altLang="de-DE" sz="2200" dirty="0">
                <a:solidFill>
                  <a:schemeClr val="tx1"/>
                </a:solidFill>
              </a:rPr>
              <a:t>verfügbarer Freizeit der </a:t>
            </a:r>
            <a:r>
              <a:rPr lang="de-DE" altLang="de-DE" sz="2200" dirty="0" smtClean="0">
                <a:solidFill>
                  <a:schemeClr val="tx1"/>
                </a:solidFill>
              </a:rPr>
              <a:t>Astronauten möglich. </a:t>
            </a:r>
            <a:endParaRPr lang="de-DE" altLang="de-DE" sz="2200" dirty="0">
              <a:solidFill>
                <a:schemeClr val="tx1"/>
              </a:solidFill>
            </a:endParaRPr>
          </a:p>
        </p:txBody>
      </p:sp>
      <p:pic>
        <p:nvPicPr>
          <p:cNvPr id="2052" name="Picture 4" descr="http://www.dd1us.de/images/ulf%20merbold%20member%20of%20euromir9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06" y="5148838"/>
            <a:ext cx="9525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dd1us.de/images/thomas%20reit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74" y="4994124"/>
            <a:ext cx="9525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dd1us.de/images/rr0d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473" y="5445555"/>
            <a:ext cx="9525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dd1us.de/images/reinhold%20ewal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68" y="4999937"/>
            <a:ext cx="9525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dd1us.de/images/na1ss%20mcarthu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9525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dd1us.de/images/qsl%20dp0sl%20klein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674521"/>
            <a:ext cx="952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dd1us.de/images/reinhard%20alfred%20furr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7" y="4970288"/>
            <a:ext cx="833560" cy="140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dd1us.de/images/ernst%20willi%20messerschmi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7" y="3130474"/>
            <a:ext cx="952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399085" y="6461057"/>
            <a:ext cx="1521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chemeClr val="tx1"/>
                </a:solidFill>
              </a:rPr>
              <a:t>Thomas Reiter DF4TR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180073" y="6428491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chemeClr val="tx1"/>
                </a:solidFill>
              </a:rPr>
              <a:t>Reinhold Ewald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965464" y="6458140"/>
            <a:ext cx="1382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chemeClr val="tx1"/>
                </a:solidFill>
              </a:rPr>
              <a:t>Ulf Merbold DB1KM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5778" y="4570178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Ernst Messerschmid </a:t>
            </a:r>
            <a:br>
              <a:rPr lang="de-DE" sz="1000" b="1" dirty="0" smtClean="0">
                <a:solidFill>
                  <a:schemeClr val="tx1"/>
                </a:solidFill>
              </a:rPr>
            </a:br>
            <a:r>
              <a:rPr lang="de-DE" sz="1000" b="1" dirty="0" smtClean="0">
                <a:solidFill>
                  <a:schemeClr val="tx1"/>
                </a:solidFill>
              </a:rPr>
              <a:t>DG2KM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1077" y="6445236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chemeClr val="tx1"/>
                </a:solidFill>
              </a:rPr>
              <a:t>Reinhard Furrer DD6CF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6324" y="2797639"/>
            <a:ext cx="1560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chemeClr val="tx1"/>
                </a:solidFill>
              </a:rPr>
              <a:t>Bill </a:t>
            </a:r>
            <a:r>
              <a:rPr lang="de-DE" sz="1000" b="1" dirty="0" err="1" smtClean="0">
                <a:solidFill>
                  <a:schemeClr val="tx1"/>
                </a:solidFill>
              </a:rPr>
              <a:t>McArthur</a:t>
            </a:r>
            <a:r>
              <a:rPr lang="de-DE" sz="1000" b="1" dirty="0" smtClean="0">
                <a:solidFill>
                  <a:schemeClr val="tx1"/>
                </a:solidFill>
              </a:rPr>
              <a:t> KC5ACR</a:t>
            </a:r>
            <a:endParaRPr lang="de-DE" sz="1000" b="1" dirty="0">
              <a:solidFill>
                <a:schemeClr val="tx1"/>
              </a:solidFill>
            </a:endParaRPr>
          </a:p>
        </p:txBody>
      </p:sp>
      <p:pic>
        <p:nvPicPr>
          <p:cNvPr id="3" name="qso dd1us mit dp0mir thomas reiter ausschnit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30224" y="4365474"/>
            <a:ext cx="609600" cy="609600"/>
          </a:xfrm>
          <a:prstGeom prst="rect">
            <a:avLst/>
          </a:prstGeom>
        </p:spPr>
      </p:pic>
      <p:pic>
        <p:nvPicPr>
          <p:cNvPr id="4" name="DP3MIR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51719" y="4377314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35" y="5445555"/>
            <a:ext cx="9525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6489049" y="6414504"/>
            <a:ext cx="1170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chemeClr val="tx1"/>
                </a:solidFill>
              </a:rPr>
              <a:t>Alexander </a:t>
            </a:r>
            <a:r>
              <a:rPr lang="de-DE" sz="1000" b="1" dirty="0" err="1" smtClean="0">
                <a:solidFill>
                  <a:schemeClr val="tx1"/>
                </a:solidFill>
              </a:rPr>
              <a:t>Gerst</a:t>
            </a:r>
            <a:endParaRPr lang="de-DE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4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339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Frequenzen der ISS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52548"/>
            <a:ext cx="4826868" cy="532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2123728" y="1988840"/>
            <a:ext cx="4248472" cy="79208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ISS Hörbarkeit &amp; Betrieb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196752"/>
            <a:ext cx="8964488" cy="5544616"/>
          </a:xfrm>
        </p:spPr>
        <p:txBody>
          <a:bodyPr/>
          <a:lstStyle/>
          <a:p>
            <a:r>
              <a:rPr lang="de-DE" sz="2400" dirty="0" smtClean="0"/>
              <a:t>Die </a:t>
            </a:r>
            <a:r>
              <a:rPr lang="de-DE" sz="2400" dirty="0"/>
              <a:t>Station ist nicht immer </a:t>
            </a:r>
            <a:r>
              <a:rPr lang="de-DE" sz="2400" dirty="0" smtClean="0"/>
              <a:t>aktiv. Prüfen Sie auch hier:</a:t>
            </a:r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1600" dirty="0" smtClean="0"/>
              <a:t>					http</a:t>
            </a:r>
            <a:r>
              <a:rPr lang="de-DE" sz="1600" dirty="0"/>
              <a:t>://oscar.dcarr.org/index.php</a:t>
            </a:r>
          </a:p>
          <a:p>
            <a:r>
              <a:rPr lang="de-DE" sz="2400" dirty="0" smtClean="0"/>
              <a:t>Aktuelle Informationen sind </a:t>
            </a:r>
            <a:r>
              <a:rPr lang="de-DE" sz="2400" dirty="0" err="1" smtClean="0"/>
              <a:t>ausserdm</a:t>
            </a:r>
            <a:r>
              <a:rPr lang="de-DE" sz="2400" dirty="0" smtClean="0"/>
              <a:t> erhältlich bei der AMSAT, bei der ARISS, der NASA und dem ISS-</a:t>
            </a:r>
            <a:r>
              <a:rPr lang="de-DE" sz="2400" dirty="0" err="1" smtClean="0"/>
              <a:t>FanClub</a:t>
            </a:r>
            <a:r>
              <a:rPr lang="de-DE" sz="2400" dirty="0" smtClean="0"/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0" b="8459"/>
          <a:stretch/>
        </p:blipFill>
        <p:spPr bwMode="auto">
          <a:xfrm>
            <a:off x="1187624" y="1808187"/>
            <a:ext cx="675548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1025" cy="854745"/>
          </a:xfrm>
        </p:spPr>
        <p:txBody>
          <a:bodyPr/>
          <a:lstStyle/>
          <a:p>
            <a:r>
              <a:rPr lang="de-DE" dirty="0" smtClean="0"/>
              <a:t>APRS via Satellit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268760"/>
            <a:ext cx="8201025" cy="449738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2200" dirty="0" smtClean="0"/>
              <a:t>Das </a:t>
            </a:r>
            <a:r>
              <a:rPr lang="de-DE" sz="2200" dirty="0" err="1" smtClean="0"/>
              <a:t>Automatic</a:t>
            </a:r>
            <a:r>
              <a:rPr lang="de-DE" sz="2200" dirty="0" smtClean="0"/>
              <a:t> Packet Reporting System (APRS) stellt eine spezielle Form von Packet Radio (1200 Baud) im Amateurfunk dar. </a:t>
            </a:r>
            <a:br>
              <a:rPr lang="de-DE" sz="2200" dirty="0" smtClean="0"/>
            </a:br>
            <a:endParaRPr lang="de-DE" sz="2200" dirty="0" smtClean="0"/>
          </a:p>
          <a:p>
            <a:pPr>
              <a:buFont typeface="Arial" pitchFamily="34" charset="0"/>
              <a:buChar char="•"/>
            </a:pPr>
            <a:r>
              <a:rPr lang="de-DE" sz="2200" dirty="0" smtClean="0"/>
              <a:t>Preispreiswerte Technik </a:t>
            </a:r>
            <a:br>
              <a:rPr lang="de-DE" sz="2200" dirty="0" smtClean="0"/>
            </a:br>
            <a:r>
              <a:rPr lang="de-DE" sz="2200" dirty="0" smtClean="0"/>
              <a:t>(TNC oder Soundkarte)</a:t>
            </a:r>
            <a:br>
              <a:rPr lang="de-DE" sz="2200" dirty="0" smtClean="0"/>
            </a:br>
            <a:r>
              <a:rPr lang="de-DE" sz="2200" dirty="0" smtClean="0"/>
              <a:t>ermöglicht auch Anfängern </a:t>
            </a:r>
            <a:br>
              <a:rPr lang="de-DE" sz="2200" dirty="0" smtClean="0"/>
            </a:br>
            <a:r>
              <a:rPr lang="de-DE" sz="2200" dirty="0" smtClean="0"/>
              <a:t>einen einfachen Einstieg </a:t>
            </a:r>
            <a:br>
              <a:rPr lang="de-DE" sz="2200" dirty="0" smtClean="0"/>
            </a:br>
            <a:r>
              <a:rPr lang="de-DE" sz="2200" dirty="0" smtClean="0"/>
              <a:t>in diese faszinierende Art</a:t>
            </a:r>
            <a:br>
              <a:rPr lang="de-DE" sz="2200" dirty="0" smtClean="0"/>
            </a:br>
            <a:r>
              <a:rPr lang="de-DE" sz="2200" dirty="0" smtClean="0"/>
              <a:t>der Kommunikation.</a:t>
            </a:r>
          </a:p>
          <a:p>
            <a:endParaRPr lang="de-DE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4" y="5128617"/>
            <a:ext cx="4104456" cy="122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t="2601" r="4424" b="2380"/>
          <a:stretch/>
        </p:blipFill>
        <p:spPr bwMode="auto">
          <a:xfrm>
            <a:off x="4227050" y="3040830"/>
            <a:ext cx="4737439" cy="330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8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2424" r="1772" b="2882"/>
          <a:stretch/>
        </p:blipFill>
        <p:spPr bwMode="auto">
          <a:xfrm>
            <a:off x="116782" y="1124744"/>
            <a:ext cx="8965227" cy="52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95736" y="6332700"/>
            <a:ext cx="482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Quelle: http://www.findu.com/cgi-bin/pcsat.cgi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1025" cy="854745"/>
          </a:xfrm>
        </p:spPr>
        <p:txBody>
          <a:bodyPr/>
          <a:lstStyle/>
          <a:p>
            <a:r>
              <a:rPr lang="de-DE" dirty="0" smtClean="0"/>
              <a:t>APRS via Satellit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00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Schulkontakte mit der ISS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86178" cy="525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0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Schulkontakte mit der ISS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1ss 2007_10_10_18h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356" y="5593017"/>
            <a:ext cx="609600" cy="609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99356" y="6237311"/>
            <a:ext cx="85424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1"/>
                </a:solidFill>
              </a:rPr>
              <a:t>Schulkontakt</a:t>
            </a:r>
            <a:r>
              <a:rPr lang="en-US" sz="1400" b="1" dirty="0" smtClean="0">
                <a:solidFill>
                  <a:schemeClr val="tx1"/>
                </a:solidFill>
              </a:rPr>
              <a:t> von </a:t>
            </a:r>
            <a:r>
              <a:rPr lang="en-US" sz="1400" b="1" dirty="0">
                <a:solidFill>
                  <a:schemeClr val="tx1"/>
                </a:solidFill>
              </a:rPr>
              <a:t>Clayton Anderson (KD5PLA) </a:t>
            </a:r>
            <a:r>
              <a:rPr lang="en-US" sz="1400" b="1" dirty="0" smtClean="0">
                <a:solidFill>
                  <a:schemeClr val="tx1"/>
                </a:solidFill>
              </a:rPr>
              <a:t>an Board der ISS </a:t>
            </a:r>
            <a:r>
              <a:rPr lang="en-US" sz="1400" b="1" dirty="0" err="1" smtClean="0">
                <a:solidFill>
                  <a:schemeClr val="tx1"/>
                </a:solidFill>
              </a:rPr>
              <a:t>mit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Studenten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der </a:t>
            </a:r>
            <a:r>
              <a:rPr lang="en-US" sz="1400" b="1" dirty="0" err="1">
                <a:solidFill>
                  <a:schemeClr val="tx1"/>
                </a:solidFill>
              </a:rPr>
              <a:t>Isummasaqvik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Schule</a:t>
            </a:r>
            <a:r>
              <a:rPr lang="en-US" sz="1400" b="1" dirty="0" smtClean="0">
                <a:solidFill>
                  <a:schemeClr val="tx1"/>
                </a:solidFill>
              </a:rPr>
              <a:t> in </a:t>
            </a:r>
            <a:r>
              <a:rPr lang="en-US" sz="1400" b="1" dirty="0" err="1">
                <a:solidFill>
                  <a:schemeClr val="tx1"/>
                </a:solidFill>
              </a:rPr>
              <a:t>Quaqtaq</a:t>
            </a:r>
            <a:r>
              <a:rPr lang="en-US" sz="1400" b="1" dirty="0">
                <a:solidFill>
                  <a:schemeClr val="tx1"/>
                </a:solidFill>
              </a:rPr>
              <a:t>, Quebec, Canada. </a:t>
            </a:r>
            <a:r>
              <a:rPr lang="en-US" sz="1400" b="1" dirty="0" smtClean="0">
                <a:solidFill>
                  <a:schemeClr val="tx1"/>
                </a:solidFill>
              </a:rPr>
              <a:t>Astronaut Anderson </a:t>
            </a:r>
            <a:r>
              <a:rPr lang="en-US" sz="1400" b="1" dirty="0" err="1" smtClean="0">
                <a:solidFill>
                  <a:schemeClr val="tx1"/>
                </a:solidFill>
              </a:rPr>
              <a:t>nutzte</a:t>
            </a:r>
            <a:r>
              <a:rPr lang="en-US" sz="1400" b="1" dirty="0" smtClean="0">
                <a:solidFill>
                  <a:schemeClr val="tx1"/>
                </a:solidFill>
              </a:rPr>
              <a:t> das </a:t>
            </a:r>
            <a:r>
              <a:rPr lang="en-US" sz="1400" b="1" dirty="0" err="1" smtClean="0">
                <a:solidFill>
                  <a:schemeClr val="tx1"/>
                </a:solidFill>
              </a:rPr>
              <a:t>Rufzeichen</a:t>
            </a:r>
            <a:r>
              <a:rPr lang="en-US" sz="1400" b="1" dirty="0" smtClean="0">
                <a:solidFill>
                  <a:schemeClr val="tx1"/>
                </a:solidFill>
              </a:rPr>
              <a:t> NA1SS.</a:t>
            </a:r>
            <a:endParaRPr lang="en-US" sz="1400" dirty="0">
              <a:solidFill>
                <a:schemeClr val="tx1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richardinspace.com/wp-content/uploads/2013/08/Budbrooke_ISS_0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25215"/>
            <a:ext cx="7189316" cy="4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2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www.dd1us.de/images/iss%20qsl%20c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968552" cy="66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d1us.de/images/R0M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59616"/>
            <a:ext cx="3240360" cy="503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22875" y="116632"/>
            <a:ext cx="3672408" cy="157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2000" dirty="0" smtClean="0"/>
              <a:t>Viele Kontakte, die ich mit Astronauten in der MIR und ISS hatte, sind in der „Sounds </a:t>
            </a:r>
            <a:r>
              <a:rPr lang="de-DE" sz="2000" dirty="0" err="1" smtClean="0"/>
              <a:t>from</a:t>
            </a:r>
            <a:r>
              <a:rPr lang="de-DE" sz="2000" dirty="0" smtClean="0"/>
              <a:t> Space“ Sammlung unter www.dd1us.de zu finden.</a:t>
            </a:r>
            <a:endParaRPr lang="de-DE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Eigene Kontakte mit der ISS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r="4767"/>
          <a:stretch/>
        </p:blipFill>
        <p:spPr bwMode="auto">
          <a:xfrm>
            <a:off x="225055" y="1124744"/>
            <a:ext cx="4625008" cy="49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r="4405" b="8794"/>
          <a:stretch/>
        </p:blipFill>
        <p:spPr bwMode="auto">
          <a:xfrm>
            <a:off x="4713659" y="2708920"/>
            <a:ext cx="4265830" cy="383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436096" y="1268760"/>
            <a:ext cx="3024335" cy="134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2000" dirty="0" smtClean="0"/>
              <a:t>Persönliches Treffen mit Doug Wheelock NA1SS </a:t>
            </a:r>
            <a:r>
              <a:rPr lang="de-DE" sz="2000" dirty="0" smtClean="0">
                <a:solidFill>
                  <a:schemeClr val="tx1"/>
                </a:solidFill>
              </a:rPr>
              <a:t>am 11.6.2011 im Technik Museum Speyer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4" name="na1ss and dd1us 2010-07-11 15h58 ut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161925"/>
            <a:ext cx="8857108" cy="993775"/>
          </a:xfrm>
          <a:noFill/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dirty="0" smtClean="0"/>
              <a:t>Amateurfunkfernsehen von der ISS</a:t>
            </a:r>
          </a:p>
        </p:txBody>
      </p:sp>
      <p:sp>
        <p:nvSpPr>
          <p:cNvPr id="55303" name="Text Box 4"/>
          <p:cNvSpPr txBox="1">
            <a:spLocks noChangeArrowheads="1"/>
          </p:cNvSpPr>
          <p:nvPr/>
        </p:nvSpPr>
        <p:spPr bwMode="auto">
          <a:xfrm>
            <a:off x="179387" y="831850"/>
            <a:ext cx="5112693" cy="56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2400" dirty="0" smtClean="0"/>
              <a:t>Die regelmäßigen Funkkontakte der Astronauten </a:t>
            </a:r>
            <a:r>
              <a:rPr lang="de-DE" altLang="de-DE" sz="2400" dirty="0"/>
              <a:t>auf der ISS </a:t>
            </a:r>
            <a:r>
              <a:rPr lang="de-DE" altLang="de-DE" sz="2400" dirty="0" smtClean="0"/>
              <a:t>mit Schülern auf der Erde sollen in Zukunft durch unidirektionale Videoübertragungen </a:t>
            </a:r>
            <a:r>
              <a:rPr lang="de-DE" altLang="de-DE" sz="2400" dirty="0"/>
              <a:t>ergänzt werden </a:t>
            </a:r>
            <a:r>
              <a:rPr lang="de-DE" altLang="de-DE" sz="2400" dirty="0" smtClean="0"/>
              <a:t>(DVB-S </a:t>
            </a:r>
            <a:r>
              <a:rPr lang="de-DE" altLang="de-DE" sz="2400" dirty="0"/>
              <a:t>auf 2,4 </a:t>
            </a:r>
            <a:r>
              <a:rPr lang="de-DE" altLang="de-DE" sz="2400" dirty="0" smtClean="0"/>
              <a:t>GHz).</a:t>
            </a:r>
            <a:endParaRPr lang="de-DE" altLang="de-DE" sz="2400" dirty="0"/>
          </a:p>
          <a:p>
            <a:pPr eaLnBrk="1" hangingPunct="1">
              <a:spcBef>
                <a:spcPct val="0"/>
              </a:spcBef>
            </a:pPr>
            <a:endParaRPr lang="de-DE" altLang="de-DE" sz="2400" dirty="0" smtClean="0"/>
          </a:p>
          <a:p>
            <a:pPr eaLnBrk="1" hangingPunct="1">
              <a:spcBef>
                <a:spcPct val="0"/>
              </a:spcBef>
            </a:pPr>
            <a:r>
              <a:rPr lang="de-DE" altLang="de-DE" sz="2400" dirty="0" smtClean="0"/>
              <a:t>Das europäische Columbus-Modul der ISS besitzt mehrere Amateurfunkantennen. Der Digital-Fernsehsender wurde </a:t>
            </a:r>
            <a:r>
              <a:rPr lang="de-DE" altLang="de-DE" sz="2400" dirty="0"/>
              <a:t>am </a:t>
            </a:r>
            <a:r>
              <a:rPr lang="de-DE" altLang="de-DE" sz="2400" dirty="0" smtClean="0"/>
              <a:t>3</a:t>
            </a:r>
            <a:r>
              <a:rPr lang="de-DE" altLang="de-DE" sz="2400" dirty="0"/>
              <a:t>. August 2013 </a:t>
            </a:r>
            <a:r>
              <a:rPr lang="de-DE" altLang="de-DE" sz="2400" dirty="0" smtClean="0"/>
              <a:t>zur ISS gebracht. Erste DATV Aussendungen wurden im März 2014 empfangen und es fanden einige Schulkontakte statt. </a:t>
            </a:r>
            <a:endParaRPr lang="de-DE" altLang="de-DE" sz="2400" dirty="0"/>
          </a:p>
        </p:txBody>
      </p:sp>
      <p:pic>
        <p:nvPicPr>
          <p:cNvPr id="5530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2953" r="6122" b="4094"/>
          <a:stretch/>
        </p:blipFill>
        <p:spPr bwMode="auto">
          <a:xfrm>
            <a:off x="5490478" y="5134707"/>
            <a:ext cx="3058299" cy="155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One of the Columbus Module  2.4 / 1.2 GHz Antenn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8" b="6225"/>
          <a:stretch/>
        </p:blipFill>
        <p:spPr bwMode="auto">
          <a:xfrm>
            <a:off x="5891022" y="3645024"/>
            <a:ext cx="2281436" cy="134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atellitenwelt.bplaced.net/forum_upload/140308_DATV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764704"/>
            <a:ext cx="3133672" cy="273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44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noFill/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dirty="0" smtClean="0"/>
              <a:t>Amateurfunksatelliten</a:t>
            </a:r>
          </a:p>
        </p:txBody>
      </p:sp>
      <p:sp>
        <p:nvSpPr>
          <p:cNvPr id="43016" name="Text Box 5"/>
          <p:cNvSpPr txBox="1">
            <a:spLocks noChangeArrowheads="1"/>
          </p:cNvSpPr>
          <p:nvPr/>
        </p:nvSpPr>
        <p:spPr bwMode="auto">
          <a:xfrm>
            <a:off x="250825" y="1484784"/>
            <a:ext cx="4825231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15913" indent="-315913" eaLnBrk="0" hangingPunct="0">
              <a:spcBef>
                <a:spcPts val="8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r>
              <a:rPr lang="de-DE" altLang="de-DE" sz="2000" dirty="0">
                <a:solidFill>
                  <a:schemeClr val="tx1"/>
                </a:solidFill>
              </a:rPr>
              <a:t>Funkamateure </a:t>
            </a:r>
            <a:r>
              <a:rPr lang="de-DE" altLang="de-DE" sz="2000" dirty="0" smtClean="0">
                <a:solidFill>
                  <a:schemeClr val="tx1"/>
                </a:solidFill>
              </a:rPr>
              <a:t>haben eigene Satelliten.</a:t>
            </a: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endParaRPr lang="de-DE" altLang="de-DE" sz="2000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r>
              <a:rPr lang="de-DE" altLang="de-DE" sz="2000" dirty="0" smtClean="0">
                <a:solidFill>
                  <a:schemeClr val="tx1"/>
                </a:solidFill>
              </a:rPr>
              <a:t>Bisher </a:t>
            </a:r>
            <a:r>
              <a:rPr lang="de-DE" altLang="de-DE" sz="2000" dirty="0">
                <a:solidFill>
                  <a:schemeClr val="tx1"/>
                </a:solidFill>
              </a:rPr>
              <a:t>wurden ca. </a:t>
            </a:r>
            <a:r>
              <a:rPr lang="de-DE" altLang="de-DE" sz="2000" dirty="0" smtClean="0">
                <a:solidFill>
                  <a:schemeClr val="tx1"/>
                </a:solidFill>
              </a:rPr>
              <a:t>100 </a:t>
            </a:r>
            <a:r>
              <a:rPr lang="de-DE" altLang="de-DE" sz="2000" dirty="0">
                <a:solidFill>
                  <a:schemeClr val="tx1"/>
                </a:solidFill>
              </a:rPr>
              <a:t>Satelliten gestartet, die von Funkamateuren</a:t>
            </a:r>
            <a:r>
              <a:rPr lang="de-DE" altLang="de-DE" sz="2000" u="sng" dirty="0">
                <a:solidFill>
                  <a:schemeClr val="tx1"/>
                </a:solidFill>
              </a:rPr>
              <a:t> </a:t>
            </a:r>
            <a:r>
              <a:rPr lang="de-DE" altLang="de-DE" sz="2000" dirty="0">
                <a:solidFill>
                  <a:schemeClr val="tx1"/>
                </a:solidFill>
              </a:rPr>
              <a:t>entwickelt , finanziert und gebaut </a:t>
            </a:r>
            <a:r>
              <a:rPr lang="de-DE" altLang="de-DE" sz="2000" dirty="0" smtClean="0">
                <a:solidFill>
                  <a:schemeClr val="tx1"/>
                </a:solidFill>
              </a:rPr>
              <a:t>wurden.</a:t>
            </a: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endParaRPr lang="de-DE" altLang="de-DE" sz="2000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r>
              <a:rPr lang="de-DE" altLang="de-DE" sz="2000" dirty="0" smtClean="0">
                <a:solidFill>
                  <a:schemeClr val="tx1"/>
                </a:solidFill>
              </a:rPr>
              <a:t>Starts erfolgen in der Regel als sekundäre Nutzlast oder bei Tests neuer Raketen.</a:t>
            </a:r>
            <a:endParaRPr lang="de-DE" altLang="de-DE" sz="2000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://www.publictelescope.org/wp-content/uploads/2013/03/Amsat-DL-180x99-Alp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15674"/>
            <a:ext cx="2232248" cy="12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65" y="1412776"/>
            <a:ext cx="4238554" cy="527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3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161925"/>
            <a:ext cx="8857108" cy="993775"/>
          </a:xfrm>
          <a:noFill/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dirty="0" smtClean="0"/>
              <a:t>Amateurfunkfernsehen von der ISS</a:t>
            </a:r>
          </a:p>
        </p:txBody>
      </p:sp>
      <p:sp>
        <p:nvSpPr>
          <p:cNvPr id="55303" name="Text Box 4"/>
          <p:cNvSpPr txBox="1">
            <a:spLocks noChangeArrowheads="1"/>
          </p:cNvSpPr>
          <p:nvPr/>
        </p:nvSpPr>
        <p:spPr bwMode="auto">
          <a:xfrm>
            <a:off x="170308" y="5085184"/>
            <a:ext cx="8785101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2000" dirty="0" smtClean="0"/>
              <a:t>Leider gibt es einen kleinen Fehler in der Software des DATV-Senders weshalb keine APID und VPID ausgesendet werden. Damit haben normale DVB-S Empfänger Probleme. Eine Lösung bietet eine PC-Steckkarte von </a:t>
            </a:r>
            <a:r>
              <a:rPr lang="de-DE" altLang="de-DE" sz="2000" dirty="0" err="1" smtClean="0"/>
              <a:t>TechnoTrend</a:t>
            </a:r>
            <a:r>
              <a:rPr lang="de-DE" altLang="de-DE" sz="2000" dirty="0" smtClean="0"/>
              <a:t> des Typs TT S2-1600. Diese ist mittlerweile oft gebraucht sehr günstig (&lt;30 Euro) zu erhalten. Die Software </a:t>
            </a:r>
            <a:r>
              <a:rPr lang="de-DE" altLang="de-DE" sz="2000" dirty="0" smtClean="0"/>
              <a:t>ist </a:t>
            </a:r>
            <a:r>
              <a:rPr lang="de-DE" altLang="de-DE" sz="2000" dirty="0" smtClean="0"/>
              <a:t>sehr </a:t>
            </a:r>
            <a:r>
              <a:rPr lang="de-DE" altLang="de-DE" sz="2000" dirty="0" smtClean="0"/>
              <a:t>komfortabel (s.o.).</a:t>
            </a:r>
            <a:endParaRPr lang="de-DE" altLang="de-DE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28907"/>
            <a:ext cx="7272807" cy="431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4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5670"/>
            <a:ext cx="7848872" cy="46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720725" y="144463"/>
            <a:ext cx="6191250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de-DE" altLang="de-DE" sz="4400" dirty="0"/>
              <a:t>Alexander </a:t>
            </a:r>
            <a:r>
              <a:rPr lang="de-DE" altLang="de-DE" sz="4400" dirty="0" err="1"/>
              <a:t>Gerst</a:t>
            </a:r>
            <a:r>
              <a:rPr lang="de-DE" altLang="de-DE" sz="4400" dirty="0"/>
              <a:t>, ESA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270" y="5670621"/>
            <a:ext cx="8751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             Von Mai bis November 2014 war wieder ein deutscher Astronaut an Board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             der ISS. Der Großvater von Alexander </a:t>
            </a:r>
            <a:r>
              <a:rPr lang="de-DE" dirty="0" err="1" smtClean="0">
                <a:solidFill>
                  <a:schemeClr val="tx1"/>
                </a:solidFill>
              </a:rPr>
              <a:t>Gerst</a:t>
            </a:r>
            <a:r>
              <a:rPr lang="de-DE" dirty="0" smtClean="0">
                <a:solidFill>
                  <a:schemeClr val="tx1"/>
                </a:solidFill>
              </a:rPr>
              <a:t> war begeisterter Funkamateur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und dies hat auch ihn für die Technik begeistert. Er hatte zahlreiche Kontakte mit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Schulstationen und auch mit dem OV P33, den sein Großvater gegründet hatte.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" name="DP0ISS Alex im QSO mit P33 ueberarbeitet von DD1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567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1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708" y="1844824"/>
            <a:ext cx="8944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Geschichte &amp; Überblick (Sounds </a:t>
            </a:r>
            <a:r>
              <a:rPr lang="de-DE" sz="2400" dirty="0" err="1" smtClean="0">
                <a:solidFill>
                  <a:schemeClr val="tx1"/>
                </a:solidFill>
              </a:rPr>
              <a:t>from</a:t>
            </a:r>
            <a:r>
              <a:rPr lang="de-DE" sz="2400" dirty="0" smtClean="0">
                <a:solidFill>
                  <a:schemeClr val="tx1"/>
                </a:solidFill>
              </a:rPr>
              <a:t> Space)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Aktive Amateurfunksatelliten und deren Hörbarkeit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Berechnung der Bahnen </a:t>
            </a:r>
            <a:r>
              <a:rPr lang="de-DE" sz="2400" dirty="0">
                <a:solidFill>
                  <a:schemeClr val="tx1"/>
                </a:solidFill>
              </a:rPr>
              <a:t>von Amateurfunksatelliten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tx1"/>
                </a:solidFill>
              </a:rPr>
              <a:t>Funkbetrieb mit der ISS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tx1"/>
                </a:solidFill>
              </a:rPr>
              <a:t>Zukunft</a:t>
            </a:r>
            <a:endParaRPr lang="de-DE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144" y="53975"/>
            <a:ext cx="8027932" cy="1433513"/>
          </a:xfrm>
        </p:spPr>
        <p:txBody>
          <a:bodyPr/>
          <a:lstStyle/>
          <a:p>
            <a:r>
              <a:rPr lang="de-DE" dirty="0" smtClean="0"/>
              <a:t>Was ist in letzter Zeit passiert ?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5900" y="1484784"/>
            <a:ext cx="8820596" cy="511256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2200" dirty="0" smtClean="0"/>
              <a:t>China hat am 19</a:t>
            </a:r>
            <a:r>
              <a:rPr lang="de-DE" sz="2200" dirty="0" smtClean="0"/>
              <a:t>. September </a:t>
            </a:r>
            <a:r>
              <a:rPr lang="de-DE" sz="2200" dirty="0" smtClean="0"/>
              <a:t>2015 9 Amateurfunksatelliten gestartet (CAS-3A – CAS-3I</a:t>
            </a:r>
            <a:r>
              <a:rPr lang="de-DE" sz="2200" dirty="0" smtClean="0"/>
              <a:t>), davon </a:t>
            </a:r>
            <a:r>
              <a:rPr lang="de-DE" sz="2200" dirty="0" smtClean="0"/>
              <a:t>haben 6 Satelliten 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U/V – Lineartransponder.</a:t>
            </a:r>
            <a:endParaRPr lang="de-DE" sz="2200" dirty="0" smtClean="0"/>
          </a:p>
          <a:p>
            <a:pPr>
              <a:buFont typeface="Arial" pitchFamily="34" charset="0"/>
              <a:buChar char="•"/>
            </a:pPr>
            <a:r>
              <a:rPr lang="de-DE" sz="2200" dirty="0" smtClean="0"/>
              <a:t>China hat am 25. September 2015 nochmals 3 digitale </a:t>
            </a:r>
            <a:r>
              <a:rPr lang="de-DE" sz="2200" dirty="0" smtClean="0"/>
              <a:t>Amateurfunksatelliten </a:t>
            </a:r>
            <a:r>
              <a:rPr lang="de-DE" sz="2200" dirty="0" smtClean="0"/>
              <a:t>(TW-1A – TW-1C) gestartet.</a:t>
            </a:r>
          </a:p>
          <a:p>
            <a:pPr>
              <a:buFont typeface="Arial" pitchFamily="34" charset="0"/>
              <a:buChar char="•"/>
            </a:pPr>
            <a:r>
              <a:rPr lang="de-DE" sz="2200" dirty="0" smtClean="0"/>
              <a:t>Indien hat am 28. September 2015 LAPAN-A2/ORARI gestartet. Er hat  einen U/V FM Transponder, </a:t>
            </a:r>
            <a:r>
              <a:rPr lang="de-DE" sz="2200" dirty="0" smtClean="0"/>
              <a:t>ist allerdings wegen </a:t>
            </a:r>
            <a:r>
              <a:rPr lang="de-DE" sz="2200" dirty="0" smtClean="0"/>
              <a:t>der niedrigen Inklination </a:t>
            </a:r>
            <a:r>
              <a:rPr lang="de-DE" sz="2200" dirty="0" smtClean="0"/>
              <a:t>(Bahnneigung) bei </a:t>
            </a:r>
            <a:r>
              <a:rPr lang="de-DE" sz="2200" dirty="0" smtClean="0"/>
              <a:t>uns nicht sichtbar / hörbar.</a:t>
            </a:r>
          </a:p>
          <a:p>
            <a:pPr>
              <a:buFont typeface="Arial" pitchFamily="34" charset="0"/>
              <a:buChar char="•"/>
            </a:pPr>
            <a:r>
              <a:rPr lang="de-DE" sz="2200" dirty="0" smtClean="0"/>
              <a:t>USA hat am 8. Oktober 2015 FOX-1A gestartet. </a:t>
            </a:r>
            <a:r>
              <a:rPr lang="de-DE" sz="2200" dirty="0"/>
              <a:t>Er </a:t>
            </a:r>
            <a:r>
              <a:rPr lang="de-DE" sz="2200" dirty="0" smtClean="0"/>
              <a:t>hat </a:t>
            </a:r>
            <a:r>
              <a:rPr lang="de-DE" sz="2200" dirty="0"/>
              <a:t>einen U/V FM </a:t>
            </a:r>
            <a:r>
              <a:rPr lang="de-DE" sz="2200" dirty="0" smtClean="0"/>
              <a:t>Transponder</a:t>
            </a:r>
            <a:r>
              <a:rPr lang="de-DE" sz="2200" dirty="0" smtClean="0"/>
              <a:t>. FOX-1C </a:t>
            </a:r>
            <a:r>
              <a:rPr lang="de-DE" sz="2200" dirty="0" smtClean="0"/>
              <a:t>und FOX-1D </a:t>
            </a:r>
            <a:r>
              <a:rPr lang="de-DE" sz="2200" dirty="0" smtClean="0"/>
              <a:t>sollen in Q1 2016 folgen. </a:t>
            </a:r>
            <a:r>
              <a:rPr lang="de-DE" sz="2200" dirty="0" smtClean="0"/>
              <a:t>Beide </a:t>
            </a:r>
            <a:r>
              <a:rPr lang="de-DE" sz="2200" dirty="0"/>
              <a:t>werden </a:t>
            </a:r>
            <a:r>
              <a:rPr lang="de-DE" sz="2200" dirty="0" smtClean="0"/>
              <a:t>ebenfalls einen </a:t>
            </a:r>
            <a:r>
              <a:rPr lang="de-DE" sz="2200" dirty="0"/>
              <a:t>U/V FM Transponder haben</a:t>
            </a:r>
            <a:r>
              <a:rPr lang="de-DE" sz="2200" dirty="0" smtClean="0"/>
              <a:t>.</a:t>
            </a:r>
            <a:endParaRPr lang="de-DE" sz="2200" dirty="0"/>
          </a:p>
        </p:txBody>
      </p:sp>
      <p:pic>
        <p:nvPicPr>
          <p:cNvPr id="6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6" y="389685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6" y="1056435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63500" y="-3730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215900" y="-2206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2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53975"/>
            <a:ext cx="7499176" cy="1433513"/>
          </a:xfrm>
        </p:spPr>
        <p:txBody>
          <a:bodyPr/>
          <a:lstStyle/>
          <a:p>
            <a:r>
              <a:rPr lang="de-DE" dirty="0" smtClean="0"/>
              <a:t>Wie geht es weiter ?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5900" y="1556792"/>
            <a:ext cx="8748588" cy="518457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2200" dirty="0" smtClean="0"/>
              <a:t>Derzeit werden international recht viele kleine Satelliten (</a:t>
            </a:r>
            <a:r>
              <a:rPr lang="de-DE" sz="2200" dirty="0" err="1" smtClean="0"/>
              <a:t>Cubesats</a:t>
            </a:r>
            <a:r>
              <a:rPr lang="de-DE" sz="2200" dirty="0" smtClean="0"/>
              <a:t>) in LEO gebracht. Hier gibt es viele Startmöglichkeiten, denn solche Satelliten sind klein und als sekundäre Nutzlast leicht mitzunehmen.</a:t>
            </a:r>
          </a:p>
          <a:p>
            <a:pPr>
              <a:buFont typeface="Arial" pitchFamily="34" charset="0"/>
              <a:buChar char="•"/>
            </a:pPr>
            <a:r>
              <a:rPr lang="de-DE" sz="2200" dirty="0" smtClean="0"/>
              <a:t>Gerade auch Länder wie China oder Indien nutzen dies, um Knowhow in der Satellitentechnik aufzubauen.</a:t>
            </a:r>
          </a:p>
          <a:p>
            <a:pPr>
              <a:buFont typeface="Arial" pitchFamily="34" charset="0"/>
              <a:buChar char="•"/>
            </a:pPr>
            <a:r>
              <a:rPr lang="de-DE" sz="2200" dirty="0" smtClean="0"/>
              <a:t>Es gibt auch kleine Lineartransponder (um mehrere Sprachverbindungen parallel zu übertragen), die in einige der </a:t>
            </a:r>
            <a:r>
              <a:rPr lang="de-DE" sz="2200" dirty="0" err="1" smtClean="0"/>
              <a:t>Cubesats</a:t>
            </a:r>
            <a:r>
              <a:rPr lang="de-DE" sz="2200" dirty="0" smtClean="0"/>
              <a:t> integriert werden.</a:t>
            </a:r>
          </a:p>
        </p:txBody>
      </p:sp>
      <p:pic>
        <p:nvPicPr>
          <p:cNvPr id="6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6" y="389685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6" y="1056435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63500" y="-3730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215900" y="-2206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Picture 2" descr="http://t0.gstatic.com/images?q=tbn:ANd9GcSS8aZr71S_oHH9C0gDCZCZFj6VOiwJiHJYD_AGkzxJWNxkFyL8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9"/>
          <a:stretch/>
        </p:blipFill>
        <p:spPr bwMode="auto">
          <a:xfrm>
            <a:off x="6263935" y="4928799"/>
            <a:ext cx="1904114" cy="17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3.gstatic.com/images?q=tbn:ANd9GcRUZRV-VFh8DKPA2hW-e7ekmYF-22YBZs2fcUoB5mKkQ8xPUAH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/>
          <a:stretch/>
        </p:blipFill>
        <p:spPr bwMode="auto">
          <a:xfrm>
            <a:off x="635000" y="4913576"/>
            <a:ext cx="22860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1517" b="18392"/>
          <a:stretch/>
        </p:blipFill>
        <p:spPr bwMode="auto">
          <a:xfrm>
            <a:off x="3275856" y="4928799"/>
            <a:ext cx="2618558" cy="172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8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53975"/>
            <a:ext cx="7499176" cy="1433513"/>
          </a:xfrm>
        </p:spPr>
        <p:txBody>
          <a:bodyPr/>
          <a:lstStyle/>
          <a:p>
            <a:r>
              <a:rPr lang="de-DE" dirty="0" smtClean="0"/>
              <a:t>Wie geht es weiter ?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5900" y="1556792"/>
            <a:ext cx="8748588" cy="518457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2200" dirty="0" smtClean="0"/>
              <a:t>Japan wird in den nächsten Tagen 2 Amateurfunksatelliten starten. Sie werden digitale Betriebsmodi incl. store-</a:t>
            </a:r>
            <a:r>
              <a:rPr lang="de-DE" sz="2200" dirty="0" err="1" smtClean="0"/>
              <a:t>and</a:t>
            </a:r>
            <a:r>
              <a:rPr lang="de-DE" sz="2200" dirty="0" smtClean="0"/>
              <a:t>-forward unterstützen.</a:t>
            </a:r>
          </a:p>
          <a:p>
            <a:pPr>
              <a:buFont typeface="Arial" pitchFamily="34" charset="0"/>
              <a:buChar char="•"/>
            </a:pPr>
            <a:r>
              <a:rPr lang="de-DE" sz="2200" dirty="0" smtClean="0"/>
              <a:t>Die für Ende 2016 / 2017 avisierten Satelliten P4A/</a:t>
            </a:r>
            <a:r>
              <a:rPr lang="de-DE" sz="2200" dirty="0" err="1" smtClean="0"/>
              <a:t>Es‘hail</a:t>
            </a:r>
            <a:r>
              <a:rPr lang="de-DE" sz="2200" dirty="0" smtClean="0"/>
              <a:t>(</a:t>
            </a:r>
            <a:r>
              <a:rPr lang="de-DE" sz="2200" dirty="0" err="1" smtClean="0"/>
              <a:t>Qatar</a:t>
            </a:r>
            <a:r>
              <a:rPr lang="de-DE" sz="2200" dirty="0" smtClean="0"/>
              <a:t>) in geostationärem und P4B (USA) in geosynchronem Orbit werden ganz neue Möglichkeiten inklusive ATV über Kontinente hinweg bieten.</a:t>
            </a:r>
          </a:p>
          <a:p>
            <a:pPr>
              <a:buFont typeface="Arial" pitchFamily="34" charset="0"/>
              <a:buChar char="•"/>
            </a:pPr>
            <a:endParaRPr lang="de-DE" sz="2200" dirty="0"/>
          </a:p>
          <a:p>
            <a:pPr>
              <a:buFont typeface="Arial" pitchFamily="34" charset="0"/>
              <a:buChar char="•"/>
            </a:pPr>
            <a:endParaRPr lang="de-DE" sz="2200" dirty="0" smtClean="0"/>
          </a:p>
          <a:p>
            <a:pPr>
              <a:buFont typeface="Arial" pitchFamily="34" charset="0"/>
              <a:buChar char="•"/>
            </a:pPr>
            <a:endParaRPr lang="de-DE" sz="2200" dirty="0" smtClean="0"/>
          </a:p>
          <a:p>
            <a:pPr>
              <a:buFont typeface="Arial" pitchFamily="34" charset="0"/>
              <a:buChar char="•"/>
            </a:pPr>
            <a:r>
              <a:rPr lang="de-DE" sz="2200" dirty="0" smtClean="0"/>
              <a:t>P3E könnte mit einem hochelliptischen </a:t>
            </a:r>
            <a:br>
              <a:rPr lang="de-DE" sz="2200" dirty="0" smtClean="0"/>
            </a:br>
            <a:r>
              <a:rPr lang="de-DE" sz="2200" dirty="0" smtClean="0"/>
              <a:t>Orbit ein würdiger Nachfolger von </a:t>
            </a:r>
            <a:br>
              <a:rPr lang="de-DE" sz="2200" dirty="0" smtClean="0"/>
            </a:br>
            <a:r>
              <a:rPr lang="de-DE" sz="2200" dirty="0" smtClean="0"/>
              <a:t>AO40 werden.</a:t>
            </a:r>
          </a:p>
          <a:p>
            <a:pPr>
              <a:buFont typeface="Arial" pitchFamily="34" charset="0"/>
              <a:buChar char="•"/>
            </a:pPr>
            <a:endParaRPr lang="de-DE" sz="2200" dirty="0" smtClean="0"/>
          </a:p>
        </p:txBody>
      </p:sp>
      <p:pic>
        <p:nvPicPr>
          <p:cNvPr id="6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6" y="389685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6" y="1056435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63500" y="-3730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215900" y="-2206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58055"/>
            <a:ext cx="952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149080"/>
            <a:ext cx="1296144" cy="10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11" y="4145251"/>
            <a:ext cx="1058460" cy="107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2680147" cy="201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3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noFill/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dirty="0" smtClean="0"/>
              <a:t>Hier noch einige Links :</a:t>
            </a:r>
          </a:p>
        </p:txBody>
      </p:sp>
      <p:sp>
        <p:nvSpPr>
          <p:cNvPr id="706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748712" cy="5256485"/>
          </a:xfrm>
          <a:noFill/>
          <a:ln>
            <a:noFill/>
          </a:ln>
        </p:spPr>
        <p:txBody>
          <a:bodyPr/>
          <a:lstStyle/>
          <a:p>
            <a:pPr marL="315913" indent="-315913"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800" b="1" dirty="0" smtClean="0"/>
              <a:t>AMSAT-DL</a:t>
            </a:r>
            <a:r>
              <a:rPr lang="de-DE" altLang="de-DE" sz="2800" dirty="0" smtClean="0"/>
              <a:t> </a:t>
            </a:r>
            <a:r>
              <a:rPr lang="de-DE" altLang="de-DE" sz="1800" b="1" dirty="0"/>
              <a:t>(Seite der AMSAT in DL)</a:t>
            </a:r>
          </a:p>
          <a:p>
            <a:pPr marL="914400" lvl="2" indent="0">
              <a:lnSpc>
                <a:spcPct val="90000"/>
              </a:lnSpc>
              <a:spcBef>
                <a:spcPts val="500"/>
              </a:spcBef>
              <a:buClr>
                <a:srgbClr val="0000FF"/>
              </a:buClr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000" b="1" u="sng" dirty="0">
                <a:solidFill>
                  <a:srgbClr val="0070C0"/>
                </a:solidFill>
              </a:rPr>
              <a:t>http://www.amsat-dl.org</a:t>
            </a:r>
            <a:br>
              <a:rPr lang="de-DE" altLang="de-DE" sz="2000" b="1" u="sng" dirty="0">
                <a:solidFill>
                  <a:srgbClr val="0070C0"/>
                </a:solidFill>
              </a:rPr>
            </a:br>
            <a:endParaRPr lang="de-DE" altLang="de-DE" sz="2000" dirty="0" smtClean="0"/>
          </a:p>
          <a:p>
            <a:pPr marL="315913" indent="-315913"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800" b="1" dirty="0" smtClean="0"/>
              <a:t>AMSAT-NA</a:t>
            </a:r>
            <a:r>
              <a:rPr lang="de-DE" altLang="de-DE" sz="2800" dirty="0" smtClean="0"/>
              <a:t> </a:t>
            </a:r>
            <a:r>
              <a:rPr lang="de-DE" altLang="de-DE" sz="1800" b="1" dirty="0"/>
              <a:t>(Seite der AMSAT in den USA)</a:t>
            </a:r>
          </a:p>
          <a:p>
            <a:pPr marL="914400" lvl="2" indent="0">
              <a:lnSpc>
                <a:spcPct val="90000"/>
              </a:lnSpc>
              <a:spcBef>
                <a:spcPts val="500"/>
              </a:spcBef>
              <a:buClr>
                <a:srgbClr val="0000FF"/>
              </a:buClr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000" b="1" u="sng" dirty="0">
                <a:solidFill>
                  <a:srgbClr val="0070C0"/>
                </a:solidFill>
              </a:rPr>
              <a:t>http://</a:t>
            </a:r>
            <a:r>
              <a:rPr lang="de-DE" altLang="de-DE" sz="2000" b="1" u="sng" dirty="0" smtClean="0">
                <a:solidFill>
                  <a:srgbClr val="0070C0"/>
                </a:solidFill>
              </a:rPr>
              <a:t>www.amsat.org</a:t>
            </a:r>
            <a:br>
              <a:rPr lang="de-DE" altLang="de-DE" sz="2000" b="1" u="sng" dirty="0" smtClean="0">
                <a:solidFill>
                  <a:srgbClr val="0070C0"/>
                </a:solidFill>
              </a:rPr>
            </a:br>
            <a:endParaRPr lang="de-DE" altLang="de-DE" sz="1800" b="1" u="sng" dirty="0"/>
          </a:p>
          <a:p>
            <a:pPr marL="315913" indent="-315913"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800" b="1" dirty="0" smtClean="0"/>
              <a:t>OSCAR-NEWS von HB9SKA</a:t>
            </a:r>
            <a:endParaRPr lang="de-DE" altLang="de-DE" sz="1800" b="1" dirty="0"/>
          </a:p>
          <a:p>
            <a:pPr marL="914400" lvl="2" indent="0">
              <a:lnSpc>
                <a:spcPct val="90000"/>
              </a:lnSpc>
              <a:spcBef>
                <a:spcPts val="500"/>
              </a:spcBef>
              <a:buClr>
                <a:srgbClr val="0000FF"/>
              </a:buClr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000" b="1" u="sng" dirty="0">
                <a:solidFill>
                  <a:srgbClr val="0070C0"/>
                </a:solidFill>
              </a:rPr>
              <a:t>http://</a:t>
            </a:r>
            <a:r>
              <a:rPr lang="de-DE" altLang="de-DE" sz="2000" b="1" u="sng" dirty="0" smtClean="0">
                <a:solidFill>
                  <a:srgbClr val="0070C0"/>
                </a:solidFill>
              </a:rPr>
              <a:t>home.datacomm.ch/th.frey/oscar.htm</a:t>
            </a:r>
          </a:p>
          <a:p>
            <a:pPr marL="914400" lvl="2" indent="0">
              <a:lnSpc>
                <a:spcPct val="90000"/>
              </a:lnSpc>
              <a:spcBef>
                <a:spcPts val="500"/>
              </a:spcBef>
              <a:buClr>
                <a:srgbClr val="0000FF"/>
              </a:buClr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endParaRPr lang="de-DE" altLang="de-DE" sz="2000" b="1" u="sng" dirty="0" smtClean="0">
              <a:solidFill>
                <a:srgbClr val="0070C0"/>
              </a:solidFill>
            </a:endParaRPr>
          </a:p>
          <a:p>
            <a:pPr marL="315913" indent="-315913"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800" b="1" dirty="0" smtClean="0"/>
              <a:t>Homepage von DK3WN </a:t>
            </a:r>
            <a:r>
              <a:rPr lang="de-DE" altLang="de-DE" sz="1800" b="1" dirty="0" smtClean="0"/>
              <a:t>(viele aktuelle Infos)</a:t>
            </a:r>
            <a:br>
              <a:rPr lang="de-DE" altLang="de-DE" sz="1800" b="1" dirty="0" smtClean="0"/>
            </a:br>
            <a:r>
              <a:rPr lang="de-DE" altLang="de-DE" sz="1800" b="1" dirty="0" smtClean="0"/>
              <a:t>		</a:t>
            </a:r>
            <a:r>
              <a:rPr lang="de-DE" altLang="de-DE" sz="2000" b="1" u="sng" dirty="0" smtClean="0">
                <a:solidFill>
                  <a:srgbClr val="0070C0"/>
                </a:solidFill>
              </a:rPr>
              <a:t>http</a:t>
            </a:r>
            <a:r>
              <a:rPr lang="de-DE" altLang="de-DE" sz="2000" b="1" u="sng" dirty="0">
                <a:solidFill>
                  <a:srgbClr val="0070C0"/>
                </a:solidFill>
              </a:rPr>
              <a:t>://www.amsat.org</a:t>
            </a:r>
            <a:endParaRPr lang="de-DE" altLang="de-DE" b="1" u="sng" dirty="0">
              <a:solidFill>
                <a:srgbClr val="0070C0"/>
              </a:solidFill>
            </a:endParaRPr>
          </a:p>
          <a:p>
            <a:pPr marL="914400" lvl="2" indent="0">
              <a:lnSpc>
                <a:spcPct val="90000"/>
              </a:lnSpc>
              <a:spcBef>
                <a:spcPts val="500"/>
              </a:spcBef>
              <a:buClr>
                <a:srgbClr val="0000FF"/>
              </a:buClr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endParaRPr lang="de-DE" altLang="de-DE" sz="2000" b="1" u="sng" dirty="0" smtClean="0">
              <a:solidFill>
                <a:srgbClr val="0070C0"/>
              </a:solidFill>
            </a:endParaRPr>
          </a:p>
          <a:p>
            <a:pPr marL="315913" indent="-315913"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800" b="1" dirty="0" smtClean="0"/>
              <a:t>Homepage </a:t>
            </a:r>
            <a:r>
              <a:rPr lang="de-DE" altLang="de-DE" sz="2800" b="1" dirty="0"/>
              <a:t>von </a:t>
            </a:r>
            <a:r>
              <a:rPr lang="de-DE" altLang="de-DE" sz="2800" b="1" dirty="0" smtClean="0"/>
              <a:t>DD1US</a:t>
            </a:r>
            <a:endParaRPr lang="de-DE" altLang="de-DE" sz="1800" b="1" dirty="0"/>
          </a:p>
          <a:p>
            <a:pPr marL="914400" lvl="2" indent="0">
              <a:lnSpc>
                <a:spcPct val="90000"/>
              </a:lnSpc>
              <a:spcBef>
                <a:spcPts val="500"/>
              </a:spcBef>
              <a:buClr>
                <a:srgbClr val="0000FF"/>
              </a:buClr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r>
              <a:rPr lang="de-DE" altLang="de-DE" sz="2000" b="1" u="sng" dirty="0">
                <a:solidFill>
                  <a:srgbClr val="0070C0"/>
                </a:solidFill>
              </a:rPr>
              <a:t>http</a:t>
            </a:r>
            <a:r>
              <a:rPr lang="de-DE" altLang="de-DE" sz="2000" b="1" u="sng" dirty="0" smtClean="0">
                <a:solidFill>
                  <a:srgbClr val="0070C0"/>
                </a:solidFill>
              </a:rPr>
              <a:t>://www.dd1us.de</a:t>
            </a:r>
            <a:endParaRPr lang="de-DE" altLang="de-DE" sz="2000" b="1" u="sng" dirty="0">
              <a:solidFill>
                <a:srgbClr val="0070C0"/>
              </a:solidFill>
            </a:endParaRPr>
          </a:p>
          <a:p>
            <a:pPr marL="114300" indent="0">
              <a:lnSpc>
                <a:spcPct val="90000"/>
              </a:lnSpc>
              <a:spcBef>
                <a:spcPts val="500"/>
              </a:spcBef>
              <a:buClr>
                <a:srgbClr val="0000FF"/>
              </a:buClr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endParaRPr lang="de-DE" altLang="de-DE" b="1" u="sng" dirty="0" smtClean="0">
              <a:solidFill>
                <a:srgbClr val="0070C0"/>
              </a:solidFill>
            </a:endParaRPr>
          </a:p>
          <a:p>
            <a:pPr marL="114300" indent="0">
              <a:lnSpc>
                <a:spcPct val="90000"/>
              </a:lnSpc>
              <a:spcBef>
                <a:spcPts val="500"/>
              </a:spcBef>
              <a:buClr>
                <a:srgbClr val="0000FF"/>
              </a:buClr>
              <a:tabLst>
                <a:tab pos="315913" algn="l"/>
                <a:tab pos="420688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</a:tabLst>
            </a:pPr>
            <a:endParaRPr lang="de-DE" altLang="de-DE" b="1" u="sng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26" y="2682420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26" y="3349170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63500" y="-3730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215900" y="-2206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3500" y="53975"/>
            <a:ext cx="8743326" cy="1433513"/>
          </a:xfrm>
        </p:spPr>
        <p:txBody>
          <a:bodyPr/>
          <a:lstStyle/>
          <a:p>
            <a:r>
              <a:rPr lang="de-DE" dirty="0" smtClean="0"/>
              <a:t>Bitte unterstützen Sie AMSAT-DL</a:t>
            </a:r>
            <a:endParaRPr lang="de-DE" dirty="0"/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215900" y="5911640"/>
            <a:ext cx="8820596" cy="7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DE" sz="4000" kern="0" dirty="0" smtClean="0"/>
              <a:t>Vielen Dank für Ihre Aufmerksamkeit !</a:t>
            </a:r>
            <a:endParaRPr lang="de-DE" sz="4000" kern="0" dirty="0"/>
          </a:p>
        </p:txBody>
      </p:sp>
      <p:sp>
        <p:nvSpPr>
          <p:cNvPr id="12" name="Textfeld 11"/>
          <p:cNvSpPr txBox="1"/>
          <p:nvPr/>
        </p:nvSpPr>
        <p:spPr>
          <a:xfrm>
            <a:off x="6766361" y="3933056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www.p3e-satellite.org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97" y="1190176"/>
            <a:ext cx="5970978" cy="478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6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Sounds </a:t>
            </a:r>
            <a:r>
              <a:rPr lang="de-DE" dirty="0" err="1" smtClean="0"/>
              <a:t>from</a:t>
            </a:r>
            <a:r>
              <a:rPr lang="de-DE" dirty="0" smtClean="0"/>
              <a:t> Space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49738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de-DE" sz="2400" dirty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Auf meiner Homepage www.dd1us.de finden Sie eine Sektion „Sounds </a:t>
            </a:r>
            <a:r>
              <a:rPr lang="de-DE" sz="2400" dirty="0" err="1" smtClean="0"/>
              <a:t>from</a:t>
            </a:r>
            <a:r>
              <a:rPr lang="de-DE" sz="2400" dirty="0" smtClean="0"/>
              <a:t> Space“, die ca. 1200 Tondokumente von Satelliten enthält. Darunter sind auch viele </a:t>
            </a:r>
            <a:r>
              <a:rPr lang="de-DE" sz="2400" dirty="0" err="1" smtClean="0"/>
              <a:t>Aufzeich-nungen</a:t>
            </a:r>
            <a:r>
              <a:rPr lang="de-DE" sz="2400" dirty="0" smtClean="0"/>
              <a:t> von Amateurfunksatelliten und Raumstationen.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Sie finden dort auch viele Hintergrundinformationen sowie diese Präsentation.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Zusätzlich erwartet Sie dort eine ausführliche Linkliste zu den Themen Amateurfunk und Astronomie.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Ich freue mich stets über Rückmeldungen und Verbesserungsvorschläge.</a:t>
            </a:r>
            <a:endParaRPr lang="de-DE" sz="24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16303" b="24217"/>
          <a:stretch/>
        </p:blipFill>
        <p:spPr bwMode="auto">
          <a:xfrm>
            <a:off x="3779912" y="1340768"/>
            <a:ext cx="1104580" cy="57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2738"/>
            <a:ext cx="10219073" cy="68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07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1" r="17638" b="-3846"/>
          <a:stretch/>
        </p:blipFill>
        <p:spPr bwMode="auto">
          <a:xfrm>
            <a:off x="0" y="0"/>
            <a:ext cx="9144000" cy="18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949" b="34557"/>
          <a:stretch/>
        </p:blipFill>
        <p:spPr bwMode="auto">
          <a:xfrm>
            <a:off x="-4438" y="1666528"/>
            <a:ext cx="9148437" cy="519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95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1" r="17638" b="-3846"/>
          <a:stretch/>
        </p:blipFill>
        <p:spPr bwMode="auto">
          <a:xfrm>
            <a:off x="0" y="0"/>
            <a:ext cx="9144000" cy="18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r="17550" b="2443"/>
          <a:stretch/>
        </p:blipFill>
        <p:spPr bwMode="auto">
          <a:xfrm>
            <a:off x="0" y="1700809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1958</Words>
  <Application>Microsoft Office PowerPoint</Application>
  <PresentationFormat>Bildschirmpräsentation (4:3)</PresentationFormat>
  <Paragraphs>311</Paragraphs>
  <Slides>57</Slides>
  <Notes>10</Notes>
  <HiddenSlides>0</HiddenSlides>
  <MMClips>10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  <vt:variant>
        <vt:lpstr>Zielgruppenorientierte Präsentationen</vt:lpstr>
      </vt:variant>
      <vt:variant>
        <vt:i4>1</vt:i4>
      </vt:variant>
    </vt:vector>
  </HeadingPairs>
  <TitlesOfParts>
    <vt:vector size="59" baseType="lpstr">
      <vt:lpstr>Larissa</vt:lpstr>
      <vt:lpstr>Amateurfunk über Satelliten</vt:lpstr>
      <vt:lpstr>Agenda</vt:lpstr>
      <vt:lpstr>Agenda</vt:lpstr>
      <vt:lpstr>Historie</vt:lpstr>
      <vt:lpstr>Amateurfunksatelliten</vt:lpstr>
      <vt:lpstr>Sounds from Space</vt:lpstr>
      <vt:lpstr>PowerPoint-Präsentation</vt:lpstr>
      <vt:lpstr>PowerPoint-Präsentation</vt:lpstr>
      <vt:lpstr>PowerPoint-Präsentation</vt:lpstr>
      <vt:lpstr>PowerPoint-Präsentation</vt:lpstr>
      <vt:lpstr>Agenda</vt:lpstr>
      <vt:lpstr>Satellitenbahnen</vt:lpstr>
      <vt:lpstr>Satellitenbahnen</vt:lpstr>
      <vt:lpstr>Satellitenbahnen – Astra (GEO)</vt:lpstr>
      <vt:lpstr>Es‘HailSat-2</vt:lpstr>
      <vt:lpstr>Satellitenbahnen – AO10 (HEO)</vt:lpstr>
      <vt:lpstr>Satellitenbahnen – AO40 (HEO)</vt:lpstr>
      <vt:lpstr>AMSAT Phase-3E</vt:lpstr>
      <vt:lpstr>Satellitenbahnen – AO7 (LEO)</vt:lpstr>
      <vt:lpstr>Agenda</vt:lpstr>
      <vt:lpstr>Frequenzbereiche</vt:lpstr>
      <vt:lpstr>Betriebsarten 1/2</vt:lpstr>
      <vt:lpstr>Betriebsarten 2/2</vt:lpstr>
      <vt:lpstr>Empfang von Telemetrie</vt:lpstr>
      <vt:lpstr>Agenda</vt:lpstr>
      <vt:lpstr>Welche Satelliten sind aktiv ?</vt:lpstr>
      <vt:lpstr>Agenda</vt:lpstr>
      <vt:lpstr>Berechnung der Satellitenbahnen</vt:lpstr>
      <vt:lpstr>Berechnung der Satellitenbahnen</vt:lpstr>
      <vt:lpstr>Berechnung der Satellitenbahnen</vt:lpstr>
      <vt:lpstr>Berechnung der Satellitenbahnen</vt:lpstr>
      <vt:lpstr>Agenda</vt:lpstr>
      <vt:lpstr>Equipment</vt:lpstr>
      <vt:lpstr>Equipment</vt:lpstr>
      <vt:lpstr>Equipment (Beispiel AO-51)</vt:lpstr>
      <vt:lpstr>Equipment (Beispiel AO-13)</vt:lpstr>
      <vt:lpstr>Agenda</vt:lpstr>
      <vt:lpstr>Funkbetrieb mit/über die ISS</vt:lpstr>
      <vt:lpstr>Daten der ISS</vt:lpstr>
      <vt:lpstr>Amateurfunkbetrieb von der ISS </vt:lpstr>
      <vt:lpstr>Frequenzen der ISS</vt:lpstr>
      <vt:lpstr>ISS Hörbarkeit &amp; Betrieb</vt:lpstr>
      <vt:lpstr>APRS via Satellit</vt:lpstr>
      <vt:lpstr>APRS via Satellit</vt:lpstr>
      <vt:lpstr>Schulkontakte mit der ISS</vt:lpstr>
      <vt:lpstr>Schulkontakte mit der ISS</vt:lpstr>
      <vt:lpstr>PowerPoint-Präsentation</vt:lpstr>
      <vt:lpstr>Eigene Kontakte mit der ISS</vt:lpstr>
      <vt:lpstr>Amateurfunkfernsehen von der ISS</vt:lpstr>
      <vt:lpstr>Amateurfunkfernsehen von der ISS</vt:lpstr>
      <vt:lpstr>PowerPoint-Präsentation</vt:lpstr>
      <vt:lpstr>Agenda</vt:lpstr>
      <vt:lpstr>Was ist in letzter Zeit passiert ?</vt:lpstr>
      <vt:lpstr>Wie geht es weiter ?</vt:lpstr>
      <vt:lpstr>Wie geht es weiter ?</vt:lpstr>
      <vt:lpstr>Hier noch einige Links :</vt:lpstr>
      <vt:lpstr>Bitte unterstützen Sie AMSAT-DL</vt:lpstr>
      <vt:lpstr>Kurzpräsentation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Amateurfunk</dc:title>
  <dc:creator>Udo Tillmann</dc:creator>
  <cp:lastModifiedBy>Matthias</cp:lastModifiedBy>
  <cp:revision>338</cp:revision>
  <cp:lastPrinted>1601-01-01T00:00:00Z</cp:lastPrinted>
  <dcterms:created xsi:type="dcterms:W3CDTF">2003-05-19T17:47:11Z</dcterms:created>
  <dcterms:modified xsi:type="dcterms:W3CDTF">2016-02-13T19:59:25Z</dcterms:modified>
</cp:coreProperties>
</file>