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sldIdLst>
    <p:sldId id="544" r:id="rId2"/>
    <p:sldId id="494" r:id="rId3"/>
    <p:sldId id="545" r:id="rId4"/>
    <p:sldId id="546" r:id="rId5"/>
    <p:sldId id="495" r:id="rId6"/>
    <p:sldId id="305" r:id="rId7"/>
    <p:sldId id="547" r:id="rId8"/>
    <p:sldId id="548" r:id="rId9"/>
    <p:sldId id="549" r:id="rId10"/>
    <p:sldId id="550" r:id="rId11"/>
    <p:sldId id="327" r:id="rId12"/>
    <p:sldId id="496" r:id="rId13"/>
    <p:sldId id="551" r:id="rId14"/>
    <p:sldId id="552" r:id="rId15"/>
    <p:sldId id="553" r:id="rId16"/>
    <p:sldId id="564" r:id="rId17"/>
    <p:sldId id="499" r:id="rId18"/>
    <p:sldId id="554" r:id="rId19"/>
    <p:sldId id="555" r:id="rId20"/>
    <p:sldId id="556" r:id="rId21"/>
    <p:sldId id="500" r:id="rId22"/>
    <p:sldId id="557" r:id="rId23"/>
    <p:sldId id="558" r:id="rId24"/>
    <p:sldId id="475" r:id="rId25"/>
    <p:sldId id="561" r:id="rId26"/>
    <p:sldId id="562" r:id="rId27"/>
    <p:sldId id="526" r:id="rId28"/>
    <p:sldId id="559" r:id="rId29"/>
    <p:sldId id="566" r:id="rId30"/>
    <p:sldId id="565" r:id="rId31"/>
  </p:sldIdLst>
  <p:sldSz cx="12192000" cy="6858000"/>
  <p:notesSz cx="7099300" cy="10234613"/>
  <p:custShowLst>
    <p:custShow name="Kurzpräsentation" id="0">
      <p:sldLst/>
    </p:custShow>
  </p:custShowLst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12" autoAdjust="0"/>
    <p:restoredTop sz="94604" autoAdjust="0"/>
  </p:normalViewPr>
  <p:slideViewPr>
    <p:cSldViewPr>
      <p:cViewPr varScale="1">
        <p:scale>
          <a:sx n="83" d="100"/>
          <a:sy n="83" d="100"/>
        </p:scale>
        <p:origin x="173" y="72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132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480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00" tIns="49680" rIns="99000" bIns="4968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rgbClr val="000000"/>
                </a:solidFill>
                <a:ea typeface="Lucida Sans Unicode" charset="0"/>
                <a:cs typeface="Lucida Sans Unicode" charset="0"/>
              </a:defRPr>
            </a:lvl1pPr>
          </a:lstStyle>
          <a:p>
            <a:endParaRPr lang="de-DE"/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dt"/>
          </p:nvPr>
        </p:nvSpPr>
        <p:spPr bwMode="auto">
          <a:xfrm>
            <a:off x="4021138" y="0"/>
            <a:ext cx="30480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00" tIns="49680" rIns="99000" bIns="4968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rgbClr val="000000"/>
                </a:solidFill>
                <a:ea typeface="Lucida Sans Unicode" charset="0"/>
                <a:cs typeface="Lucida Sans Unicode" charset="0"/>
              </a:defRPr>
            </a:lvl1pPr>
          </a:lstStyle>
          <a:p>
            <a:endParaRPr lang="de-DE"/>
          </a:p>
        </p:txBody>
      </p:sp>
      <p:sp>
        <p:nvSpPr>
          <p:cNvPr id="2069" name="Rectangle 2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50813" y="768350"/>
            <a:ext cx="6769100" cy="3808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70" name="Rectangle 22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51500" cy="457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00" tIns="49680" rIns="99000" bIns="4968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ftr"/>
          </p:nvPr>
        </p:nvSpPr>
        <p:spPr bwMode="auto">
          <a:xfrm>
            <a:off x="0" y="9721850"/>
            <a:ext cx="30480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00" tIns="49680" rIns="99000" bIns="4968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rgbClr val="000000"/>
                </a:solidFill>
                <a:ea typeface="Lucida Sans Unicode" charset="0"/>
                <a:cs typeface="Lucida Sans Unicode" charset="0"/>
              </a:defRPr>
            </a:lvl1pPr>
          </a:lstStyle>
          <a:p>
            <a:endParaRPr lang="de-DE"/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sldNum"/>
          </p:nvPr>
        </p:nvSpPr>
        <p:spPr bwMode="auto">
          <a:xfrm>
            <a:off x="4021138" y="9721850"/>
            <a:ext cx="30480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00" tIns="49680" rIns="99000" bIns="4968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rgbClr val="000000"/>
                </a:solidFill>
                <a:ea typeface="Lucida Sans Unicode" charset="0"/>
                <a:cs typeface="Lucida Sans Unicode" charset="0"/>
              </a:defRPr>
            </a:lvl1pPr>
          </a:lstStyle>
          <a:p>
            <a:fld id="{DED8265F-F1E4-4B71-BDBA-B4899FE951F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10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0813" y="768350"/>
            <a:ext cx="6769100" cy="38084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ED8265F-F1E4-4B71-BDBA-B4899FE951FF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6188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0813" y="768350"/>
            <a:ext cx="6769100" cy="38084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ED8265F-F1E4-4B71-BDBA-B4899FE951FF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0926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0813" y="768350"/>
            <a:ext cx="6769100" cy="38084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ED8265F-F1E4-4B71-BDBA-B4899FE951FF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6127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21DE51-B572-4099-A298-FFCF84450E4C}" type="slidenum">
              <a:rPr lang="de-DE" altLang="de-DE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de-DE" altLang="de-DE" sz="1300">
              <a:latin typeface="Arial" charset="0"/>
            </a:endParaRPr>
          </a:p>
        </p:txBody>
      </p:sp>
      <p:sp>
        <p:nvSpPr>
          <p:cNvPr id="1177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75312" cy="46005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93887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0813" y="768350"/>
            <a:ext cx="6769100" cy="38084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ED8265F-F1E4-4B71-BDBA-B4899FE951FF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595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ED8265F-F1E4-4B71-BDBA-B4899FE951FF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713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6D530-48B5-42A1-8473-DD34679F1AA0}" type="slidenum">
              <a:rPr lang="de-DE" altLang="de-DE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de-DE" altLang="de-DE" sz="1300">
              <a:latin typeface="Arial" charset="0"/>
            </a:endParaRPr>
          </a:p>
        </p:txBody>
      </p:sp>
      <p:sp>
        <p:nvSpPr>
          <p:cNvPr id="1218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75312" cy="46005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7641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90487D-DCDB-4AE7-8F1F-EA5BC1710C1E}" type="slidenum">
              <a:rPr lang="de-DE" altLang="de-DE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de-DE" altLang="de-DE" sz="1300">
              <a:latin typeface="Arial" charset="0"/>
            </a:endParaRPr>
          </a:p>
        </p:txBody>
      </p:sp>
      <p:sp>
        <p:nvSpPr>
          <p:cNvPr id="130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75312" cy="46005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8009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90487D-DCDB-4AE7-8F1F-EA5BC1710C1E}" type="slidenum">
              <a:rPr lang="de-DE" altLang="de-DE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de-DE" altLang="de-DE" sz="1300">
              <a:latin typeface="Arial" charset="0"/>
            </a:endParaRPr>
          </a:p>
        </p:txBody>
      </p:sp>
      <p:sp>
        <p:nvSpPr>
          <p:cNvPr id="130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75312" cy="46005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90487D-DCDB-4AE7-8F1F-EA5BC1710C1E}" type="slidenum">
              <a:rPr lang="de-DE" altLang="de-DE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de-DE" altLang="de-DE" sz="1300">
              <a:latin typeface="Arial" charset="0"/>
            </a:endParaRPr>
          </a:p>
        </p:txBody>
      </p:sp>
      <p:sp>
        <p:nvSpPr>
          <p:cNvPr id="130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75312" cy="46005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74021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38C4E1-A8F5-4C70-B021-F88B1B2B1807}" type="slidenum">
              <a:rPr lang="de-DE" altLang="de-DE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de-DE" altLang="de-DE" sz="1300">
              <a:latin typeface="Arial" charset="0"/>
            </a:endParaRPr>
          </a:p>
        </p:txBody>
      </p:sp>
      <p:sp>
        <p:nvSpPr>
          <p:cNvPr id="1249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75312" cy="46005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5321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D64DECB-5B0E-4A2D-9764-CE5A9EECAE6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9860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87C5446-C087-4E5C-8DF3-1321FD6BC55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983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11684" y="53976"/>
            <a:ext cx="2732616" cy="604361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1" y="53976"/>
            <a:ext cx="7998884" cy="6043613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455EFF5-06BA-4165-82CF-102EF0CBCE9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903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53976"/>
            <a:ext cx="10934700" cy="143351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06700" cy="447675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>
          <a:xfrm>
            <a:off x="4176185" y="6381751"/>
            <a:ext cx="3822700" cy="447675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06700" cy="447675"/>
          </a:xfrm>
        </p:spPr>
        <p:txBody>
          <a:bodyPr/>
          <a:lstStyle>
            <a:lvl1pPr>
              <a:defRPr/>
            </a:lvl1pPr>
          </a:lstStyle>
          <a:p>
            <a:fld id="{47F490A0-87BB-4518-94F6-82C206B376C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100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53976"/>
            <a:ext cx="10934700" cy="143351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65751" cy="44973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78551" y="1600200"/>
            <a:ext cx="5365749" cy="21717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78551" y="3924300"/>
            <a:ext cx="5365749" cy="21732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06700" cy="447675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>
          <a:xfrm>
            <a:off x="4176185" y="6381751"/>
            <a:ext cx="3822700" cy="447675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06700" cy="447675"/>
          </a:xfrm>
        </p:spPr>
        <p:txBody>
          <a:bodyPr/>
          <a:lstStyle>
            <a:lvl1pPr>
              <a:defRPr/>
            </a:lvl1pPr>
          </a:lstStyle>
          <a:p>
            <a:fld id="{BA77F4F2-24A6-41DC-82A4-E3488ACF8B8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624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53976"/>
            <a:ext cx="10934700" cy="143351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65751" cy="44973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8551" y="1600200"/>
            <a:ext cx="5365749" cy="44973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06700" cy="447675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>
          <a:xfrm>
            <a:off x="4176185" y="6381751"/>
            <a:ext cx="3822700" cy="447675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06700" cy="447675"/>
          </a:xfrm>
        </p:spPr>
        <p:txBody>
          <a:bodyPr/>
          <a:lstStyle>
            <a:lvl1pPr>
              <a:defRPr/>
            </a:lvl1pPr>
          </a:lstStyle>
          <a:p>
            <a:fld id="{78C4FA48-4639-4755-B5FB-16CFF587B98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65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7106458-357B-4A1C-B63C-7A5AFE42EFE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5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30537D-4A9D-4519-9BF1-4F709339757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5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65751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8551" y="1600200"/>
            <a:ext cx="5365749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280236-06AE-45F4-9BA0-174E8819BCE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57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D6F01BA-92F9-4A2C-8D36-56E93678E8B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76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062BF89-1554-4CFB-B87B-4FF42038BD5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82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511B1C6-976A-40D3-8782-004839B97D5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546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0975C7D-E0E9-40A5-8FBC-047ECAFFB52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530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B7DE5AE-BEA5-4DD8-BCB3-7E03B8B05B4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124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53976"/>
            <a:ext cx="109347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das Format des Titeltextes zu bearbeiten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0"/>
            <a:ext cx="10934700" cy="44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die Formate des Gliederungstextes zu bearbeiten</a:t>
            </a:r>
          </a:p>
          <a:p>
            <a:pPr lvl="1"/>
            <a:r>
              <a:rPr lang="en-GB"/>
              <a:t>Zweite Gliederungsebene</a:t>
            </a:r>
          </a:p>
          <a:p>
            <a:pPr lvl="2"/>
            <a:r>
              <a:rPr lang="en-GB"/>
              <a:t>Dritte Gliederungsebene</a:t>
            </a:r>
          </a:p>
          <a:p>
            <a:pPr lvl="3"/>
            <a:r>
              <a:rPr lang="en-GB"/>
              <a:t>Vierte Gliederungsebene</a:t>
            </a:r>
          </a:p>
          <a:p>
            <a:pPr lvl="4"/>
            <a:r>
              <a:rPr lang="en-GB"/>
              <a:t>Fünfte Gliederungsebene</a:t>
            </a:r>
          </a:p>
          <a:p>
            <a:pPr lvl="4"/>
            <a:r>
              <a:rPr lang="en-GB"/>
              <a:t>Sechste Gliederungsebene</a:t>
            </a:r>
          </a:p>
          <a:p>
            <a:pPr lvl="4"/>
            <a:r>
              <a:rPr lang="en-GB"/>
              <a:t>Siebente Gliederungsebene</a:t>
            </a:r>
          </a:p>
          <a:p>
            <a:pPr lvl="4"/>
            <a:r>
              <a:rPr lang="en-GB"/>
              <a:t>Achte Gliederungsebene</a:t>
            </a:r>
          </a:p>
          <a:p>
            <a:pPr lvl="4"/>
            <a:r>
              <a:rPr lang="en-GB"/>
              <a:t>Neunte Gliederungsebene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245226"/>
            <a:ext cx="28067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6185" y="6381751"/>
            <a:ext cx="38227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5226"/>
            <a:ext cx="28067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B89705B4-6A58-4BEB-A023-0044C1E1B6CB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hyperlink" Target="http://www.broadbandtvnews.com/wp-content/uploads/2014/03/EsHail-1.jpg" TargetMode="External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jpeg"/><Relationship Id="rId3" Type="http://schemas.microsoft.com/office/2007/relationships/media" Target="../media/media5.wav"/><Relationship Id="rId7" Type="http://schemas.openxmlformats.org/officeDocument/2006/relationships/image" Target="../media/image40.jpeg"/><Relationship Id="rId12" Type="http://schemas.openxmlformats.org/officeDocument/2006/relationships/hyperlink" Target="http://www.dd1us.de/images/dp0sl%20gross.jpg" TargetMode="External"/><Relationship Id="rId17" Type="http://schemas.openxmlformats.org/officeDocument/2006/relationships/image" Target="../media/image48.png"/><Relationship Id="rId2" Type="http://schemas.microsoft.com/office/2007/relationships/media" Target="../media/media4.mp3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4.jpe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47.jpeg"/><Relationship Id="rId10" Type="http://schemas.openxmlformats.org/officeDocument/2006/relationships/image" Target="../media/image43.jpeg"/><Relationship Id="rId4" Type="http://schemas.openxmlformats.org/officeDocument/2006/relationships/audio" Target="../media/media5.wav"/><Relationship Id="rId9" Type="http://schemas.openxmlformats.org/officeDocument/2006/relationships/image" Target="../media/image42.jpeg"/><Relationship Id="rId1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2.mp3"/><Relationship Id="rId7" Type="http://schemas.openxmlformats.org/officeDocument/2006/relationships/image" Target="../media/image7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891644" y="464190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Matthias Bopp </a:t>
            </a:r>
            <a:r>
              <a:rPr lang="de-DE" sz="2400" dirty="0" smtClean="0">
                <a:solidFill>
                  <a:schemeClr val="tx1"/>
                </a:solidFill>
              </a:rPr>
              <a:t>     DD1US</a:t>
            </a:r>
            <a:endParaRPr lang="de-DE" sz="2400" dirty="0">
              <a:solidFill>
                <a:schemeClr val="tx1"/>
              </a:solidFill>
            </a:endParaRPr>
          </a:p>
          <a:p>
            <a:pPr algn="ctr"/>
            <a:endParaRPr lang="de-DE" sz="2400" dirty="0">
              <a:solidFill>
                <a:schemeClr val="tx1"/>
              </a:solidFill>
            </a:endParaRPr>
          </a:p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Künzelsau, 16.10.2018</a:t>
            </a:r>
            <a:endParaRPr lang="de-DE" sz="2400" dirty="0">
              <a:solidFill>
                <a:schemeClr val="tx1"/>
              </a:solidFill>
            </a:endParaRPr>
          </a:p>
        </p:txBody>
      </p:sp>
      <p:pic>
        <p:nvPicPr>
          <p:cNvPr id="93187" name="Picture 3" descr="http://www.dd1us.de/images/amsat%20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94" y="5095428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1" name="Picture 7" descr="http://www.dd1us.de/images/amsat%20nam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517" y="5757713"/>
            <a:ext cx="6667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dd1us.de/images/darc%20animat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157" y="5095427"/>
            <a:ext cx="15144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DEEB4C2-F590-4EC2-AF54-75ABF721E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632" y="332656"/>
            <a:ext cx="6446262" cy="410445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0DCA9FC-6638-4FF4-A92C-0AB0D8C560E3}"/>
              </a:ext>
            </a:extLst>
          </p:cNvPr>
          <p:cNvSpPr/>
          <p:nvPr/>
        </p:nvSpPr>
        <p:spPr>
          <a:xfrm>
            <a:off x="4740501" y="548680"/>
            <a:ext cx="2710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E8E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DP0ISS</a:t>
            </a:r>
            <a:endParaRPr lang="en-GB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E8E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03512" y="53976"/>
            <a:ext cx="8856984" cy="926753"/>
          </a:xfrm>
        </p:spPr>
        <p:txBody>
          <a:bodyPr/>
          <a:lstStyle/>
          <a:p>
            <a:r>
              <a:rPr lang="de-DE" dirty="0"/>
              <a:t>Berechnung von Satellitenbahnen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07368" y="3311345"/>
            <a:ext cx="205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http://www.stoff.pl/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23392" y="1556792"/>
            <a:ext cx="139653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Freeware</a:t>
            </a:r>
            <a:br>
              <a:rPr lang="de-DE" sz="2000" b="1" dirty="0">
                <a:solidFill>
                  <a:schemeClr val="tx1"/>
                </a:solidFill>
              </a:rPr>
            </a:br>
            <a:r>
              <a:rPr lang="de-DE" sz="2000" b="1" dirty="0" err="1">
                <a:solidFill>
                  <a:schemeClr val="tx1"/>
                </a:solidFill>
              </a:rPr>
              <a:t>Orbitron</a:t>
            </a:r>
            <a:endParaRPr lang="de-DE" sz="2000" b="1" dirty="0">
              <a:solidFill>
                <a:schemeClr val="tx1"/>
              </a:solidFill>
            </a:endParaRPr>
          </a:p>
          <a:p>
            <a:pPr algn="ctr"/>
            <a:r>
              <a:rPr lang="de-DE" sz="2000" b="1" dirty="0">
                <a:solidFill>
                  <a:schemeClr val="tx1"/>
                </a:solidFill>
              </a:rPr>
              <a:t>von </a:t>
            </a:r>
          </a:p>
          <a:p>
            <a:pPr algn="ctr"/>
            <a:r>
              <a:rPr lang="de-DE" sz="2000" b="1" dirty="0">
                <a:solidFill>
                  <a:schemeClr val="tx1"/>
                </a:solidFill>
              </a:rPr>
              <a:t>Sebastian</a:t>
            </a:r>
          </a:p>
          <a:p>
            <a:pPr algn="ctr"/>
            <a:r>
              <a:rPr lang="de-DE" sz="2000" b="1" dirty="0">
                <a:solidFill>
                  <a:schemeClr val="tx1"/>
                </a:solidFill>
              </a:rPr>
              <a:t>Stoff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7" y="1196752"/>
            <a:ext cx="9476149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1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804055" y="6237312"/>
            <a:ext cx="691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http://www.isstracker.com/			http://dev.winonearth.com 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703512" y="53976"/>
            <a:ext cx="8856984" cy="926753"/>
          </a:xfrm>
        </p:spPr>
        <p:txBody>
          <a:bodyPr/>
          <a:lstStyle/>
          <a:p>
            <a:r>
              <a:rPr lang="de-DE" dirty="0"/>
              <a:t>Berechnung der Position der ISS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2135560" y="980728"/>
            <a:ext cx="7920880" cy="670916"/>
          </a:xfrm>
          <a:prstGeom prst="rect">
            <a:avLst/>
          </a:prstGeom>
        </p:spPr>
        <p:txBody>
          <a:bodyPr/>
          <a:lstStyle>
            <a:lvl1pPr marL="342900" indent="-3429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kern="0" dirty="0"/>
              <a:t>Man kann sich auch online die aktuelle Position der ISS sowie den</a:t>
            </a:r>
          </a:p>
          <a:p>
            <a:pPr algn="ctr"/>
            <a:r>
              <a:rPr lang="de-DE" sz="1800" kern="0" dirty="0"/>
              <a:t>simulierten aktuellen Ausblick von der ISS auf die Erde anzeigen lassen.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277" y="1772817"/>
            <a:ext cx="8071447" cy="438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0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23708" y="1484785"/>
            <a:ext cx="89442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Geschichte &amp; Überblick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Satellitenbahnen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b="1" dirty="0">
                <a:solidFill>
                  <a:schemeClr val="tx1"/>
                </a:solidFill>
              </a:rPr>
              <a:t>Frequenzbereiche und Betriebsarten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Equipment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Funkbetrieb mit der ISS</a:t>
            </a:r>
          </a:p>
        </p:txBody>
      </p:sp>
    </p:spTree>
    <p:extLst>
      <p:ext uri="{BB962C8B-B14F-4D97-AF65-F5344CB8AC3E}">
        <p14:creationId xmlns:p14="http://schemas.microsoft.com/office/powerpoint/2010/main" val="3362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Frequenzbereiche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55440" y="1412776"/>
            <a:ext cx="1048886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2000" dirty="0">
                <a:solidFill>
                  <a:schemeClr val="tx1"/>
                </a:solidFill>
              </a:rPr>
              <a:t>Ursprünglich wurden die oberen Kurzwellenbereiche </a:t>
            </a:r>
            <a:r>
              <a:rPr lang="de-DE" sz="2000" dirty="0" smtClean="0">
                <a:solidFill>
                  <a:schemeClr val="tx1"/>
                </a:solidFill>
              </a:rPr>
              <a:t>z.B</a:t>
            </a:r>
            <a:r>
              <a:rPr lang="de-DE" sz="2000" dirty="0">
                <a:solidFill>
                  <a:schemeClr val="tx1"/>
                </a:solidFill>
              </a:rPr>
              <a:t>. 10m als </a:t>
            </a:r>
            <a:r>
              <a:rPr lang="de-DE" sz="2000" dirty="0" err="1">
                <a:solidFill>
                  <a:schemeClr val="tx1"/>
                </a:solidFill>
              </a:rPr>
              <a:t>Downlink</a:t>
            </a:r>
            <a:r>
              <a:rPr lang="de-DE" sz="2000" dirty="0">
                <a:solidFill>
                  <a:schemeClr val="tx1"/>
                </a:solidFill>
              </a:rPr>
              <a:t> verwendet. 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20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>
                <a:solidFill>
                  <a:schemeClr val="tx1"/>
                </a:solidFill>
              </a:rPr>
              <a:t>AO-10 und AO-40 verwendeten neben dem 2m und 70cm Band auch das 23cm </a:t>
            </a:r>
            <a:r>
              <a:rPr lang="de-DE" sz="2000" dirty="0" smtClean="0">
                <a:solidFill>
                  <a:schemeClr val="tx1"/>
                </a:solidFill>
              </a:rPr>
              <a:t/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und </a:t>
            </a:r>
            <a:r>
              <a:rPr lang="de-DE" sz="2000" dirty="0">
                <a:solidFill>
                  <a:schemeClr val="tx1"/>
                </a:solidFill>
              </a:rPr>
              <a:t>13cm Band. 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20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>
                <a:solidFill>
                  <a:schemeClr val="tx1"/>
                </a:solidFill>
              </a:rPr>
              <a:t>Die meisten heutigen Satelliten verwenden Frequenzen im 2m und 70cm </a:t>
            </a:r>
            <a:r>
              <a:rPr lang="de-DE" sz="2000" dirty="0" smtClean="0">
                <a:solidFill>
                  <a:schemeClr val="tx1"/>
                </a:solidFill>
              </a:rPr>
              <a:t>Band, 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so auch die ISS. Wir empfangen sie heute im 2m Band.</a:t>
            </a:r>
            <a:endParaRPr lang="de-DE" sz="20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de-DE" sz="20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>
                <a:solidFill>
                  <a:schemeClr val="tx1"/>
                </a:solidFill>
              </a:rPr>
              <a:t>Abkürzungen der Transpondermodi:</a:t>
            </a:r>
          </a:p>
          <a:p>
            <a:pPr lvl="1" indent="0"/>
            <a:r>
              <a:rPr lang="de-DE" sz="2000" dirty="0">
                <a:solidFill>
                  <a:schemeClr val="tx1"/>
                </a:solidFill>
              </a:rPr>
              <a:t>V	</a:t>
            </a:r>
            <a:r>
              <a:rPr lang="de-DE" sz="2000" dirty="0" smtClean="0">
                <a:solidFill>
                  <a:schemeClr val="tx1"/>
                </a:solidFill>
              </a:rPr>
              <a:t>   	    2m </a:t>
            </a:r>
            <a:r>
              <a:rPr lang="de-DE" sz="2000" dirty="0">
                <a:solidFill>
                  <a:schemeClr val="tx1"/>
                </a:solidFill>
              </a:rPr>
              <a:t>Band		  145 MHz</a:t>
            </a:r>
          </a:p>
          <a:p>
            <a:pPr lvl="1" indent="0"/>
            <a:r>
              <a:rPr lang="de-DE" sz="2000" dirty="0">
                <a:solidFill>
                  <a:schemeClr val="tx1"/>
                </a:solidFill>
              </a:rPr>
              <a:t>U	</a:t>
            </a:r>
            <a:r>
              <a:rPr lang="de-DE" sz="2000" dirty="0" smtClean="0">
                <a:solidFill>
                  <a:schemeClr val="tx1"/>
                </a:solidFill>
              </a:rPr>
              <a:t>	70cm </a:t>
            </a:r>
            <a:r>
              <a:rPr lang="de-DE" sz="2000" dirty="0">
                <a:solidFill>
                  <a:schemeClr val="tx1"/>
                </a:solidFill>
              </a:rPr>
              <a:t>Band	  	  435 MHz</a:t>
            </a:r>
          </a:p>
          <a:p>
            <a:pPr lvl="1" indent="0"/>
            <a:r>
              <a:rPr lang="de-DE" sz="2000" dirty="0">
                <a:solidFill>
                  <a:schemeClr val="tx1"/>
                </a:solidFill>
              </a:rPr>
              <a:t>L		</a:t>
            </a:r>
            <a:r>
              <a:rPr lang="de-DE" sz="2000" dirty="0" smtClean="0">
                <a:solidFill>
                  <a:schemeClr val="tx1"/>
                </a:solidFill>
              </a:rPr>
              <a:t>	23cm </a:t>
            </a:r>
            <a:r>
              <a:rPr lang="de-DE" sz="2000" dirty="0">
                <a:solidFill>
                  <a:schemeClr val="tx1"/>
                </a:solidFill>
              </a:rPr>
              <a:t>Band		1265 MHz</a:t>
            </a:r>
          </a:p>
          <a:p>
            <a:pPr lvl="1" indent="0"/>
            <a:r>
              <a:rPr lang="de-DE" sz="2000" dirty="0">
                <a:solidFill>
                  <a:schemeClr val="tx1"/>
                </a:solidFill>
              </a:rPr>
              <a:t>S		13cm Band		2400 MHz</a:t>
            </a:r>
          </a:p>
          <a:p>
            <a:pPr lvl="1" indent="0"/>
            <a:r>
              <a:rPr lang="de-DE" sz="2000" dirty="0">
                <a:solidFill>
                  <a:schemeClr val="tx1"/>
                </a:solidFill>
              </a:rPr>
              <a:t>X		  3cm Band	     10360 MHz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20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>
                <a:solidFill>
                  <a:schemeClr val="tx1"/>
                </a:solidFill>
              </a:rPr>
              <a:t>Ein </a:t>
            </a:r>
            <a:r>
              <a:rPr lang="de-DE" sz="2000" dirty="0" smtClean="0">
                <a:solidFill>
                  <a:schemeClr val="tx1"/>
                </a:solidFill>
              </a:rPr>
              <a:t>Satellitentransponder </a:t>
            </a:r>
            <a:r>
              <a:rPr lang="de-DE" sz="2000" dirty="0">
                <a:solidFill>
                  <a:schemeClr val="tx1"/>
                </a:solidFill>
              </a:rPr>
              <a:t>im Modus VU empfängt im 2m Band </a:t>
            </a:r>
            <a:r>
              <a:rPr lang="de-DE" sz="2000" dirty="0" smtClean="0">
                <a:solidFill>
                  <a:schemeClr val="tx1"/>
                </a:solidFill>
              </a:rPr>
              <a:t/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(</a:t>
            </a:r>
            <a:r>
              <a:rPr lang="de-DE" sz="2000" dirty="0">
                <a:solidFill>
                  <a:schemeClr val="tx1"/>
                </a:solidFill>
              </a:rPr>
              <a:t>VHF-Uplink) und </a:t>
            </a:r>
            <a:r>
              <a:rPr lang="de-DE" sz="2000" dirty="0" smtClean="0">
                <a:solidFill>
                  <a:schemeClr val="tx1"/>
                </a:solidFill>
              </a:rPr>
              <a:t>sendet </a:t>
            </a:r>
            <a:r>
              <a:rPr lang="de-DE" sz="2000" dirty="0">
                <a:solidFill>
                  <a:schemeClr val="tx1"/>
                </a:solidFill>
              </a:rPr>
              <a:t>im 70cm Band (UHF-</a:t>
            </a:r>
            <a:r>
              <a:rPr lang="de-DE" sz="2000" dirty="0" err="1">
                <a:solidFill>
                  <a:schemeClr val="tx1"/>
                </a:solidFill>
              </a:rPr>
              <a:t>Downlink</a:t>
            </a:r>
            <a:r>
              <a:rPr lang="de-DE" sz="2000" dirty="0">
                <a:solidFill>
                  <a:schemeClr val="tx1"/>
                </a:solidFill>
              </a:rPr>
              <a:t>).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3428999"/>
            <a:ext cx="2711997" cy="337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79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Betriebsarten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83432" y="1268761"/>
            <a:ext cx="102971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2200" dirty="0">
                <a:solidFill>
                  <a:schemeClr val="tx1"/>
                </a:solidFill>
              </a:rPr>
              <a:t>Anfangs hatten die meisten Satelliten Lineartransponder</a:t>
            </a:r>
            <a:r>
              <a:rPr lang="de-DE" sz="2200" u="sng" dirty="0">
                <a:solidFill>
                  <a:schemeClr val="tx1"/>
                </a:solidFill>
              </a:rPr>
              <a:t>:</a:t>
            </a:r>
            <a:br>
              <a:rPr lang="de-DE" sz="2200" u="sng" dirty="0">
                <a:solidFill>
                  <a:schemeClr val="tx1"/>
                </a:solidFill>
              </a:rPr>
            </a:br>
            <a:r>
              <a:rPr lang="de-DE" sz="2200" dirty="0">
                <a:solidFill>
                  <a:schemeClr val="tx1"/>
                </a:solidFill>
              </a:rPr>
              <a:t>Dabei wird ein Frequenzbereich (typ. 100-200kHz) auf einem Band (z.B. 2m) empfangen und gleichzeitig auf einem anderen Band (z.B. 70cm) wieder ausgesendet. Damit sind viele Schmalband-Verbindungen (in CW, SSB, SSTV) parallel möglich. Auch heute gibt es viele </a:t>
            </a:r>
            <a:r>
              <a:rPr lang="de-DE" sz="2200" dirty="0" smtClean="0">
                <a:solidFill>
                  <a:schemeClr val="tx1"/>
                </a:solidFill>
              </a:rPr>
              <a:t>Satelliten </a:t>
            </a:r>
            <a:r>
              <a:rPr lang="de-DE" sz="2200" dirty="0">
                <a:solidFill>
                  <a:schemeClr val="tx1"/>
                </a:solidFill>
              </a:rPr>
              <a:t>mit Lineartranspondern.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22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99907BC-7421-424F-9761-368F030D979D}"/>
              </a:ext>
            </a:extLst>
          </p:cNvPr>
          <p:cNvSpPr txBox="1"/>
          <p:nvPr/>
        </p:nvSpPr>
        <p:spPr>
          <a:xfrm>
            <a:off x="983432" y="3455485"/>
            <a:ext cx="96894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2200" dirty="0">
                <a:solidFill>
                  <a:schemeClr val="tx1"/>
                </a:solidFill>
              </a:rPr>
              <a:t>Kleinstsatelliten wie </a:t>
            </a:r>
            <a:r>
              <a:rPr lang="de-DE" sz="2200" dirty="0" err="1">
                <a:solidFill>
                  <a:schemeClr val="tx1"/>
                </a:solidFill>
              </a:rPr>
              <a:t>Cubesats</a:t>
            </a:r>
            <a:r>
              <a:rPr lang="de-DE" sz="2200" dirty="0">
                <a:solidFill>
                  <a:schemeClr val="tx1"/>
                </a:solidFill>
              </a:rPr>
              <a:t> senden oft nur</a:t>
            </a:r>
            <a:br>
              <a:rPr lang="de-DE" sz="2200" dirty="0">
                <a:solidFill>
                  <a:schemeClr val="tx1"/>
                </a:solidFill>
              </a:rPr>
            </a:br>
            <a:r>
              <a:rPr lang="de-DE" sz="2200" dirty="0">
                <a:solidFill>
                  <a:schemeClr val="tx1"/>
                </a:solidFill>
              </a:rPr>
              <a:t>Telemetrie oder haben einfache FM-Umsetzer, </a:t>
            </a:r>
            <a:br>
              <a:rPr lang="de-DE" sz="2200" dirty="0">
                <a:solidFill>
                  <a:schemeClr val="tx1"/>
                </a:solidFill>
              </a:rPr>
            </a:br>
            <a:r>
              <a:rPr lang="de-DE" sz="2200" dirty="0">
                <a:solidFill>
                  <a:schemeClr val="tx1"/>
                </a:solidFill>
              </a:rPr>
              <a:t>die einen einzelnen FM-Kanal ähnlich einem </a:t>
            </a:r>
            <a:br>
              <a:rPr lang="de-DE" sz="2200" dirty="0">
                <a:solidFill>
                  <a:schemeClr val="tx1"/>
                </a:solidFill>
              </a:rPr>
            </a:br>
            <a:r>
              <a:rPr lang="de-DE" sz="2200" dirty="0">
                <a:solidFill>
                  <a:schemeClr val="tx1"/>
                </a:solidFill>
              </a:rPr>
              <a:t>FM-Relais umsetzen. 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22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200" dirty="0">
                <a:solidFill>
                  <a:schemeClr val="tx1"/>
                </a:solidFill>
              </a:rPr>
              <a:t>Viele dieser </a:t>
            </a:r>
            <a:r>
              <a:rPr lang="de-DE" sz="2200" dirty="0" err="1">
                <a:solidFill>
                  <a:schemeClr val="tx1"/>
                </a:solidFill>
              </a:rPr>
              <a:t>Cubesats</a:t>
            </a:r>
            <a:r>
              <a:rPr lang="de-DE" sz="2200" dirty="0">
                <a:solidFill>
                  <a:schemeClr val="tx1"/>
                </a:solidFill>
              </a:rPr>
              <a:t> besitzen Packet Radio</a:t>
            </a:r>
            <a:br>
              <a:rPr lang="de-DE" sz="2200" dirty="0">
                <a:solidFill>
                  <a:schemeClr val="tx1"/>
                </a:solidFill>
              </a:rPr>
            </a:br>
            <a:r>
              <a:rPr lang="de-DE" sz="2200" dirty="0">
                <a:solidFill>
                  <a:schemeClr val="tx1"/>
                </a:solidFill>
              </a:rPr>
              <a:t>Nutzlasten mit  </a:t>
            </a:r>
            <a:r>
              <a:rPr lang="de-DE" sz="2200" dirty="0" err="1">
                <a:solidFill>
                  <a:schemeClr val="tx1"/>
                </a:solidFill>
              </a:rPr>
              <a:t>Digipeatern</a:t>
            </a:r>
            <a:r>
              <a:rPr lang="de-DE" sz="2200" dirty="0">
                <a:solidFill>
                  <a:schemeClr val="tx1"/>
                </a:solidFill>
              </a:rPr>
              <a:t> und Mailboxen, </a:t>
            </a:r>
            <a:br>
              <a:rPr lang="de-DE" sz="2200" dirty="0">
                <a:solidFill>
                  <a:schemeClr val="tx1"/>
                </a:solidFill>
              </a:rPr>
            </a:br>
            <a:r>
              <a:rPr lang="de-DE" sz="2200" dirty="0">
                <a:solidFill>
                  <a:schemeClr val="tx1"/>
                </a:solidFill>
              </a:rPr>
              <a:t>die Nachrichten weltweit verteilen können („</a:t>
            </a:r>
            <a:r>
              <a:rPr lang="de-DE" sz="2200" dirty="0" err="1">
                <a:solidFill>
                  <a:schemeClr val="tx1"/>
                </a:solidFill>
              </a:rPr>
              <a:t>store</a:t>
            </a:r>
            <a:r>
              <a:rPr lang="de-DE" sz="2200" dirty="0">
                <a:solidFill>
                  <a:schemeClr val="tx1"/>
                </a:solidFill>
              </a:rPr>
              <a:t> and </a:t>
            </a:r>
            <a:r>
              <a:rPr lang="de-DE" sz="2200" dirty="0" err="1">
                <a:solidFill>
                  <a:schemeClr val="tx1"/>
                </a:solidFill>
              </a:rPr>
              <a:t>forward</a:t>
            </a:r>
            <a:r>
              <a:rPr lang="de-DE" sz="2200" dirty="0">
                <a:solidFill>
                  <a:schemeClr val="tx1"/>
                </a:solidFill>
              </a:rPr>
              <a:t>“). 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2200" dirty="0">
              <a:solidFill>
                <a:schemeClr val="tx1"/>
              </a:solidFill>
            </a:endParaRPr>
          </a:p>
        </p:txBody>
      </p:sp>
      <p:pic>
        <p:nvPicPr>
          <p:cNvPr id="6" name="Picture 4" descr="FOX-1a">
            <a:extLst>
              <a:ext uri="{FF2B5EF4-FFF2-40B4-BE49-F238E27FC236}">
                <a16:creationId xmlns:a16="http://schemas.microsoft.com/office/drawing/2014/main" id="{B7E06106-1078-40D3-B4B9-DBB320D2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208" y="3212976"/>
            <a:ext cx="2324901" cy="2348152"/>
          </a:xfrm>
          <a:prstGeom prst="rect">
            <a:avLst/>
          </a:prstGeom>
          <a:noFill/>
          <a:ln>
            <a:solidFill>
              <a:srgbClr val="04080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08BE22D-0416-448A-80B1-E12AC432E25F}"/>
              </a:ext>
            </a:extLst>
          </p:cNvPr>
          <p:cNvSpPr/>
          <p:nvPr/>
        </p:nvSpPr>
        <p:spPr>
          <a:xfrm>
            <a:off x="7839343" y="6453337"/>
            <a:ext cx="27542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tx1"/>
                </a:solidFill>
              </a:rPr>
              <a:t>Quelle: Mike Rupprecht DK3WN</a:t>
            </a:r>
          </a:p>
        </p:txBody>
      </p:sp>
    </p:spTree>
    <p:extLst>
      <p:ext uri="{BB962C8B-B14F-4D97-AF65-F5344CB8AC3E}">
        <p14:creationId xmlns:p14="http://schemas.microsoft.com/office/powerpoint/2010/main" val="10735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53" y="1705447"/>
            <a:ext cx="3149966" cy="2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4229301"/>
            <a:ext cx="3152697" cy="244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Slow Scan Tele Vision Aussendung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07369" y="1208388"/>
            <a:ext cx="11377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 smtClean="0">
                <a:solidFill>
                  <a:schemeClr val="tx1"/>
                </a:solidFill>
              </a:rPr>
              <a:t>Einige </a:t>
            </a:r>
            <a:r>
              <a:rPr lang="de-DE" sz="2200" dirty="0">
                <a:solidFill>
                  <a:schemeClr val="tx1"/>
                </a:solidFill>
              </a:rPr>
              <a:t>Amateurfunksatelliten und insbesondere die ISS senden </a:t>
            </a:r>
            <a:r>
              <a:rPr lang="de-DE" sz="2200" dirty="0" smtClean="0">
                <a:solidFill>
                  <a:schemeClr val="tx1"/>
                </a:solidFill>
              </a:rPr>
              <a:t>regelmäßig </a:t>
            </a:r>
            <a:r>
              <a:rPr lang="de-DE" sz="2200" dirty="0">
                <a:solidFill>
                  <a:schemeClr val="tx1"/>
                </a:solidFill>
              </a:rPr>
              <a:t>SSTV Bilder.</a:t>
            </a:r>
          </a:p>
        </p:txBody>
      </p:sp>
      <p:sp>
        <p:nvSpPr>
          <p:cNvPr id="5" name="Rechteck 4"/>
          <p:cNvSpPr/>
          <p:nvPr/>
        </p:nvSpPr>
        <p:spPr>
          <a:xfrm>
            <a:off x="9696400" y="6430121"/>
            <a:ext cx="22048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tx1"/>
                </a:solidFill>
              </a:rPr>
              <a:t>Quelle: OE5RPP via DL1SAX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682" y="1705447"/>
            <a:ext cx="3150582" cy="2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4231418"/>
            <a:ext cx="3150582" cy="244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568" y="1705447"/>
            <a:ext cx="3633449" cy="2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86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4172" y="22225"/>
            <a:ext cx="7499176" cy="1433513"/>
          </a:xfrm>
        </p:spPr>
        <p:txBody>
          <a:bodyPr/>
          <a:lstStyle/>
          <a:p>
            <a:r>
              <a:rPr lang="de-DE" dirty="0"/>
              <a:t>Es‘hail-2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191837" y="6487725"/>
            <a:ext cx="2311923" cy="360040"/>
          </a:xfrm>
        </p:spPr>
        <p:txBody>
          <a:bodyPr/>
          <a:lstStyle/>
          <a:p>
            <a:r>
              <a:rPr lang="de-DE" sz="1600" dirty="0"/>
              <a:t>http://www.amsat-dl.de</a:t>
            </a:r>
          </a:p>
        </p:txBody>
      </p:sp>
      <p:pic>
        <p:nvPicPr>
          <p:cNvPr id="6" name="Picture 3" descr="http://www.dd1us.de/images/amsat%20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97" y="5392609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www.dd1us.de/images/amsat%20nam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97" y="6059360"/>
            <a:ext cx="6667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hISERUUEhMVExUTFiIZGBYXGRwaHRkdJyAaIBwaHiIYHCYgHSAmJB4cIi8gIycpODI4Fyo1NTErOCksLSkBCQoKDgwOGg8PGTUlHyQqMTUyKy4sKSk1NTE0KSk0KTQsLC8vKSkvMSwpLCkpLCw0LC41LDQpLC8sLDUvLC8pL//AABEIAFMAeAMBIgACEQEDEQH/xAAcAAACAgMBAQAAAAAAAAAAAAAABQYHAwQIAgH/xAA9EAACAQMCBAMFBAkCBwAAAAABAgMABBEhMQUGEkEiUWEHE3GBkTJSofAIFCNCQ3KxwdEz8Rg0VIKSotP/xAAaAQABBQEAAAAAAAAAAAAAAAAAAQIDBAUG/8QALhEAAgIBAgUCBAYDAAAAAAAAAQIAAxEEIRITMUFRBZEiYYGhIzKxwdHxFOHw/9oADAMBAAIRAxEAPwC8aKKKIQopVzBzRa2UfXcyrGCD0gnxNjGQqjVtxsO4zVOc2e32aTqjsYxCuSBM3icjTBCkAId9+rcbYqzRpbLj8A28xCwEvO6ukjQvI6oi6lmIUD4k6Co1xL2ocLg6uq7jYqM4jPvCfh0ZB+tc03/Fru+kHvpZbh8+EMS2M4zgbLsM4xtTOz5MOhmfB+4mp+u30BrSHpiIPxG9pE1uJcN57fuHIQES4lGM5VFXHp42B/DvWD/iGsf+nufpH/8ASqtk4FbpoU/8nwf6itWXgsRGiMPVGzj+oqUaLTeDG80y47P2/cOdsOlxEMZ6mRWB9PAxP4dqf8N9qnC5gvTdIhYkASZj1Hn1AAfM1zTccII/026/TGG+nf5GmPKPK0t8ZI08KoAxY7K2wHz1z8PSks0GnC8WSBHByZ1ba3SSIHjZXRtQykMD8CNDWWuRDPc8OuWEMxR0JX3kZwGH9x6Hyqe8re3y5iIW9QXCffTCyDQD+Vtjvj7W+mKq2emOBxVnI9o4OJf1FJ+WubbW/jL2socKcMNmXO3UDqM64PofI04rLZSpwRvJIUUUUkIVD/aH7RYuGRYI655FJij7aYGXwchdfn0kD0ecz8fSytZbiTURrkLnHU37q513OBsfga5O45xqW7uJJ5jl5Gyd8DyUZJIUDQDOwrR0Oj57cTflEYzYnrjvH7i8lM1zIZHOmTsBqekAaAanQedatnZvK6xoMsxwB+e1YKsDkfl9og00gGXACag+E6k6eeg+tdG7CpdpXZsDMzR2kHD4MsdSPE37zt90en+5pJ+tTXKs/X7qIZwsf2jjsT2+f0r3LMbq5Mh+xG3TGDtpuxH51Ir7NwxeomNjEx0JX7J8+obfnasm7UpW3LLYY9+oEjAxuesx8Y5chitTIpy3hwSSTqRnvg/SmJ5Xt1C6yQsQOl0YkHTOx7/MVocXe8Fo3W0TxOVJYDDaE9PljU1nuku2CiWSOMBcr0LknbQeu3epbg7VZD4+ef8AvaIrFcZYGanGoTEw94yMGGetNwexZfI/nNPOT+Jyw29xP14iC9IGAPeSnue5wO/rWhYWSxTqoj62Ygu0niLDQnQ6YqV80cO99AIojHGVPWsS4UN56D65rIu19XFXU52PU9M/wJeqpa1XasdJXdwgkBDHUnOfI+dLr7hMkSqzjAf7OtMPclSQwII3B7U54bwiO9RkbKvGhZZM6KBuCPI10nM4QD2mbU5DcJkX4Txme1k95byvE+3UhxkeR7Eehror2Ze02PiMYilIS6QeJdhIB++v917fDbm66tWjYqwwR9D6jzFe+G8RkglSWJul42DKfIg5HxHp3pmq0qahfn5lxWxOy6KScm8xrfWcVwNC64cDTDjRgNTpnONTRXKMpUkGWJXP6Q/GSsVtbKy4kZpHAPi8PSEyAfsks+43j02NVNacmX0sYljtZnjYZDKpII8x9KsD9IiyYXdtKcdDwlBrrlXJbT4SLWEcyW9nacJlkSaSSOFmQRyhEyJG0cYJNdBp3arTpyxknP7yFtzvK8tuXbqSJ5UglaOPIZwpIGN8/DvUjsedFhsUQeKZcqB2A7Mfrt3xUg5Ea5lkNzIV9xL7/DrKOm0LdRdmQ6a5GAaq1hg6HPrVxG5zFW7eJGygjeSuw41CEVnkBlOS/V1bk5OcDXbSs0PEbNyWlmxn9wBsfEkDWtG1v1/V4wEXqGmeldwe+Rrv+NP7e6jU4eJRnbKJjbtp+BrMsTTi8lh8R+crWnYjBmlzJx+2ktmjik6mJXChSNj6jSsl/wAw2zogWYAjGcqw7Y+721r1zR7o2r9CICCuCFA7juBTfhF3Zxyft0iCCLQFFOW8PpvUmrtSvTlipPyH0iUIjcI6b94u4decMSQSPdFiuq/s30btnI1Ap5YXdtMIbmVQznKLIFYqpBJ2AyM+Z+FaXGeYrOTwW9vH8fdKD8Ns59K3uAn3EZR8iUksU6SAPRdNflXOMi2jm4IYY2bHTfsAJr1WLXlF6Hx57TU5n4PFcMxgOZlXJIUhXHlkjGRS7gJMVjdPjDMyxZO/qP6/SplDdqCI9erH4961eYLOJoG6290oPWWA77ZPnV/Tao0jhsPwZH0/1IbqRbug+L9ZXE8gYYYAjyNLZOE9R/Z76+E/XQ/AU+uuEOB1oVmj+/GerHxG4+datiSHJG6o5/8ARq6RdQli8dbZmYi2VMEYYlgfo78cPVc2pzggTLoMDZHyd9cpj+U7Z1KXfo+yk382QP8AljrjH8SOiuf9RGLzNNOknXtv5ZNzYe9RcyWrF9ASShGHAx8FY6H/AE+1c4E12jLEGBVgGDDBBGQR3BB3Fc2e0/2Yvw5zLCC9q50O5jJ2RvTybvsdd7vpmpAHKb6RrjvEXLPK4uoZ5XuVt47fp6yys2eokDRNe1L+M8MjicCGcXK4BLqjoAfLDjNSTkDmSK2gu43uWtZJuj3cixmTHSWLaD44rdtOareK7eea7e9DRKmDD0ZPV4ThtP2eOseZ086vmy1bG2yOw9u+P3jdsSHcOZk0ZWVSdG6T4WGx2+RH+Kkk95NcECKDxY8cjghSe5VcA/1rPJzzHHHDChMwwVlkYvjHvi/UEOhYjB6jqM4pzD7R7Yylg5jGZxhxI/28e7cMD1KpAwUXGDrVPUVm08fL3HT+onCJDuL2U4ibrlZunGUCYAGRjOx79x2rxKso0MnUOwkTQ7bEa1L7fnOz93cRtLJmUtgIJCWygUdLNqddOmQH41j5j43FPaxiNZHkBTRw0aDC4JYMenI0A6CM96Ee7AVl7+MRpXaR3hd4lvIHmHSQD4PtZ7ZUj+/1rd4lzlcSxhOhV6joFLZA0xk6Ef4pO8TFgXPvGH2VAwi/Lv8AnOa0ZrkBsdWrHDyDXA7gefqe+1S/4tbHON/t9IqnAwI+4xzJPF0GOTDkatocjA860xzjcSqUm6JUA6iGXGcbZ6cUvMVuzeO4fGO0ROPTVq8PDbgELM/pmPGfT7VPGkp4OFlyfOJIHYHIMksnP8JjAW19y4x44mC4+Hh/A5rxf81WkqMRCyTMhUNpjUYJbp9M9qiV1GinwP1jG/T0/LB/OtS72ZchNxG5BkR/1VD+0dcAZxkJkkb7HpyRkbZBplmi01X424x4JH27xwtYrwdpavsI5cMFi87DxXT5BB/hrkJptuXP/cM7UVZMcYUAKAABgAaADyFFYF1htcue8cBgT1WG8s0lRo5FDo4wysMgjuDWaioukWUBzx7Dp4WaWxBni1b3X8RPQa/tPlrpsTqYDwzlmaZpU0jaFSWV/CxYZ8AU+ItodMaY1rr2kvHeTbO8IaeEM67SKSjjb95CG7eda1XqbqvC/vIygnLfFeVrq2z72FgFOCwGV3xuNME7edKq6E4p7NL2M9VrcpcgEEJdL4hjp6R1poe51UYqIS8k3shLXXDJSigkCN42IyxZtFcMTjQYydNAc1oVa8MN8e+PsYwrKy4ddCOVXIJCntvsRTOfj6HaNj/M3+Bn8a37flBoxK17b3cMfUoSQwyKBlsHPWuBp2NfLjg/DhgrPOc7qE20Hcr55/I1stZWx6ExvDEFzxN3GNFX7q6D59z861an9pyVAYw6QX9wH1DpbylcZbGCEwf3c6nvTvg/s+mODFwtxlT0vcSCPHqVJLgnUY6BuPjTDq60Gw/QReGVhacHnlYLHE7FhkaHUeedsab1I7fk+GFQ17KUJ/hoR1fhkn1x51aPA/ZZfBY47i7SOJY+kiAEyHbw9cgIAGNwO22tTXgXI1naEPHEGlAwZpPHIfUsdvlgDsANKo3eojoD7fzHhJWvBvY9+tPG88H6pbx7J/GmGc4fB8HxJLa9u1w2HD4oIxHCixougVQAB8hWxRWRbe9v5j0kgGIUUUVBFhRRRRCFFFFEIUUUUQnzFGKKKIQxX2iiiEKKKKIQoooohCiiiiE//9k="/>
          <p:cNvSpPr>
            <a:spLocks noChangeAspect="1" noChangeArrowheads="1"/>
          </p:cNvSpPr>
          <p:nvPr/>
        </p:nvSpPr>
        <p:spPr bwMode="auto">
          <a:xfrm>
            <a:off x="1587500" y="-373063"/>
            <a:ext cx="11430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6" descr="data:image/jpeg;base64,/9j/4AAQSkZJRgABAQAAAQABAAD/2wCEAAkGBhISERUUEhMVExUTFiIZGBYXGRwaHRkdJyAaIBwaHiIYHCYgHSAmJB4cIi8gIycpODI4Fyo1NTErOCksLSkBCQoKDgwOGg8PGTUlHyQqMTUyKy4sKSk1NTE0KSk0KTQsLC8vKSkvMSwpLCkpLCw0LC41LDQpLC8sLDUvLC8pL//AABEIAFMAeAMBIgACEQEDEQH/xAAcAAACAgMBAQAAAAAAAAAAAAAABQYHAwQIAgH/xAA9EAACAQMCBAMFBAkCBwAAAAABAgMABBEhMQUGEkEiUWEHE3GBkTJSofAIFCNCQ3KxwdEz8Rg0VIKSotP/xAAaAQABBQEAAAAAAAAAAAAAAAAAAQIDBAUG/8QALhEAAgIBAgUCBAYDAAAAAAAAAQIAAxEEIRITMUFRBZEiYYGhIzKxwdHxFOHw/9oADAMBAAIRAxEAPwC8aKKKIQopVzBzRa2UfXcyrGCD0gnxNjGQqjVtxsO4zVOc2e32aTqjsYxCuSBM3icjTBCkAId9+rcbYqzRpbLj8A28xCwEvO6ukjQvI6oi6lmIUD4k6Co1xL2ocLg6uq7jYqM4jPvCfh0ZB+tc03/Fru+kHvpZbh8+EMS2M4zgbLsM4xtTOz5MOhmfB+4mp+u30BrSHpiIPxG9pE1uJcN57fuHIQES4lGM5VFXHp42B/DvWD/iGsf+nufpH/8ASqtk4FbpoU/8nwf6itWXgsRGiMPVGzj+oqUaLTeDG80y47P2/cOdsOlxEMZ6mRWB9PAxP4dqf8N9qnC5gvTdIhYkASZj1Hn1AAfM1zTccII/026/TGG+nf5GmPKPK0t8ZI08KoAxY7K2wHz1z8PSks0GnC8WSBHByZ1ba3SSIHjZXRtQykMD8CNDWWuRDPc8OuWEMxR0JX3kZwGH9x6Hyqe8re3y5iIW9QXCffTCyDQD+Vtjvj7W+mKq2emOBxVnI9o4OJf1FJ+WubbW/jL2socKcMNmXO3UDqM64PofI04rLZSpwRvJIUUUUkIVD/aH7RYuGRYI655FJij7aYGXwchdfn0kD0ecz8fSytZbiTURrkLnHU37q513OBsfga5O45xqW7uJJ5jl5Gyd8DyUZJIUDQDOwrR0Oj57cTflEYzYnrjvH7i8lM1zIZHOmTsBqekAaAanQedatnZvK6xoMsxwB+e1YKsDkfl9og00gGXACag+E6k6eeg+tdG7CpdpXZsDMzR2kHD4MsdSPE37zt90en+5pJ+tTXKs/X7qIZwsf2jjsT2+f0r3LMbq5Mh+xG3TGDtpuxH51Ir7NwxeomNjEx0JX7J8+obfnasm7UpW3LLYY9+oEjAxuesx8Y5chitTIpy3hwSSTqRnvg/SmJ5Xt1C6yQsQOl0YkHTOx7/MVocXe8Fo3W0TxOVJYDDaE9PljU1nuku2CiWSOMBcr0LknbQeu3epbg7VZD4+ef8AvaIrFcZYGanGoTEw94yMGGetNwexZfI/nNPOT+Jyw29xP14iC9IGAPeSnue5wO/rWhYWSxTqoj62Ygu0niLDQnQ6YqV80cO99AIojHGVPWsS4UN56D65rIu19XFXU52PU9M/wJeqpa1XasdJXdwgkBDHUnOfI+dLr7hMkSqzjAf7OtMPclSQwII3B7U54bwiO9RkbKvGhZZM6KBuCPI10nM4QD2mbU5DcJkX4Txme1k95byvE+3UhxkeR7Eehror2Ze02PiMYilIS6QeJdhIB++v917fDbm66tWjYqwwR9D6jzFe+G8RkglSWJul42DKfIg5HxHp3pmq0qahfn5lxWxOy6KScm8xrfWcVwNC64cDTDjRgNTpnONTRXKMpUkGWJXP6Q/GSsVtbKy4kZpHAPi8PSEyAfsks+43j02NVNacmX0sYljtZnjYZDKpII8x9KsD9IiyYXdtKcdDwlBrrlXJbT4SLWEcyW9nacJlkSaSSOFmQRyhEyJG0cYJNdBp3arTpyxknP7yFtzvK8tuXbqSJ5UglaOPIZwpIGN8/DvUjsedFhsUQeKZcqB2A7Mfrt3xUg5Ea5lkNzIV9xL7/DrKOm0LdRdmQ6a5GAaq1hg6HPrVxG5zFW7eJGygjeSuw41CEVnkBlOS/V1bk5OcDXbSs0PEbNyWlmxn9wBsfEkDWtG1v1/V4wEXqGmeldwe+Rrv+NP7e6jU4eJRnbKJjbtp+BrMsTTi8lh8R+crWnYjBmlzJx+2ktmjik6mJXChSNj6jSsl/wAw2zogWYAjGcqw7Y+721r1zR7o2r9CICCuCFA7juBTfhF3Zxyft0iCCLQFFOW8PpvUmrtSvTlipPyH0iUIjcI6b94u4decMSQSPdFiuq/s30btnI1Ap5YXdtMIbmVQznKLIFYqpBJ2AyM+Z+FaXGeYrOTwW9vH8fdKD8Ns59K3uAn3EZR8iUksU6SAPRdNflXOMi2jm4IYY2bHTfsAJr1WLXlF6Hx57TU5n4PFcMxgOZlXJIUhXHlkjGRS7gJMVjdPjDMyxZO/qP6/SplDdqCI9erH4961eYLOJoG6290oPWWA77ZPnV/Tao0jhsPwZH0/1IbqRbug+L9ZXE8gYYYAjyNLZOE9R/Z76+E/XQ/AU+uuEOB1oVmj+/GerHxG4+datiSHJG6o5/8ARq6RdQli8dbZmYi2VMEYYlgfo78cPVc2pzggTLoMDZHyd9cpj+U7Z1KXfo+yk382QP8AljrjH8SOiuf9RGLzNNOknXtv5ZNzYe9RcyWrF9ASShGHAx8FY6H/AE+1c4E12jLEGBVgGDDBBGQR3BB3Fc2e0/2Yvw5zLCC9q50O5jJ2RvTybvsdd7vpmpAHKb6RrjvEXLPK4uoZ5XuVt47fp6yys2eokDRNe1L+M8MjicCGcXK4BLqjoAfLDjNSTkDmSK2gu43uWtZJuj3cixmTHSWLaD44rdtOareK7eea7e9DRKmDD0ZPV4ThtP2eOseZ086vmy1bG2yOw9u+P3jdsSHcOZk0ZWVSdG6T4WGx2+RH+Kkk95NcECKDxY8cjghSe5VcA/1rPJzzHHHDChMwwVlkYvjHvi/UEOhYjB6jqM4pzD7R7Yylg5jGZxhxI/28e7cMD1KpAwUXGDrVPUVm08fL3HT+onCJDuL2U4ibrlZunGUCYAGRjOx79x2rxKso0MnUOwkTQ7bEa1L7fnOz93cRtLJmUtgIJCWygUdLNqddOmQH41j5j43FPaxiNZHkBTRw0aDC4JYMenI0A6CM96Ee7AVl7+MRpXaR3hd4lvIHmHSQD4PtZ7ZUj+/1rd4lzlcSxhOhV6joFLZA0xk6Ef4pO8TFgXPvGH2VAwi/Lv8AnOa0ZrkBsdWrHDyDXA7gefqe+1S/4tbHON/t9IqnAwI+4xzJPF0GOTDkatocjA860xzjcSqUm6JUA6iGXGcbZ6cUvMVuzeO4fGO0ROPTVq8PDbgELM/pmPGfT7VPGkp4OFlyfOJIHYHIMksnP8JjAW19y4x44mC4+Hh/A5rxf81WkqMRCyTMhUNpjUYJbp9M9qiV1GinwP1jG/T0/LB/OtS72ZchNxG5BkR/1VD+0dcAZxkJkkb7HpyRkbZBplmi01X424x4JH27xwtYrwdpavsI5cMFi87DxXT5BB/hrkJptuXP/cM7UVZMcYUAKAABgAaADyFFYF1htcue8cBgT1WG8s0lRo5FDo4wysMgjuDWaioukWUBzx7Dp4WaWxBni1b3X8RPQa/tPlrpsTqYDwzlmaZpU0jaFSWV/CxYZ8AU+ItodMaY1rr2kvHeTbO8IaeEM67SKSjjb95CG7eda1XqbqvC/vIygnLfFeVrq2z72FgFOCwGV3xuNME7edKq6E4p7NL2M9VrcpcgEEJdL4hjp6R1poe51UYqIS8k3shLXXDJSigkCN42IyxZtFcMTjQYydNAc1oVa8MN8e+PsYwrKy4ddCOVXIJCntvsRTOfj6HaNj/M3+Bn8a37flBoxK17b3cMfUoSQwyKBlsHPWuBp2NfLjg/DhgrPOc7qE20Hcr55/I1stZWx6ExvDEFzxN3GNFX7q6D59z861an9pyVAYw6QX9wH1DpbylcZbGCEwf3c6nvTvg/s+mODFwtxlT0vcSCPHqVJLgnUY6BuPjTDq60Gw/QReGVhacHnlYLHE7FhkaHUeedsab1I7fk+GFQ17KUJ/hoR1fhkn1x51aPA/ZZfBY47i7SOJY+kiAEyHbw9cgIAGNwO22tTXgXI1naEPHEGlAwZpPHIfUsdvlgDsANKo3eojoD7fzHhJWvBvY9+tPG88H6pbx7J/GmGc4fB8HxJLa9u1w2HD4oIxHCixougVQAB8hWxRWRbe9v5j0kgGIUUUVBFhRRRRCFFFFEIUUUUQnzFGKKKIQxX2iiiEKKKKIQoooohCiiiiE//9k="/>
          <p:cNvSpPr>
            <a:spLocks noChangeAspect="1" noChangeArrowheads="1"/>
          </p:cNvSpPr>
          <p:nvPr/>
        </p:nvSpPr>
        <p:spPr bwMode="auto">
          <a:xfrm>
            <a:off x="1739900" y="-220663"/>
            <a:ext cx="11430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Inhaltsplatzhalter 3"/>
          <p:cNvSpPr txBox="1">
            <a:spLocks/>
          </p:cNvSpPr>
          <p:nvPr/>
        </p:nvSpPr>
        <p:spPr bwMode="auto">
          <a:xfrm>
            <a:off x="335360" y="848042"/>
            <a:ext cx="11521280" cy="539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200" kern="0" dirty="0" smtClean="0"/>
              <a:t/>
            </a:r>
            <a:br>
              <a:rPr lang="de-DE" sz="2200" kern="0" dirty="0" smtClean="0"/>
            </a:br>
            <a:r>
              <a:rPr lang="de-DE" sz="2200" kern="0" dirty="0" smtClean="0"/>
              <a:t>Voraussichtlich </a:t>
            </a:r>
            <a:r>
              <a:rPr lang="de-DE" sz="2200" kern="0" dirty="0"/>
              <a:t>noch 2018 wird Katar einen</a:t>
            </a:r>
            <a:br>
              <a:rPr lang="de-DE" sz="2200" kern="0" dirty="0"/>
            </a:br>
            <a:r>
              <a:rPr lang="de-DE" sz="2200" kern="0" dirty="0"/>
              <a:t>geostationären </a:t>
            </a:r>
            <a:r>
              <a:rPr lang="de-DE" sz="2200" kern="0" dirty="0" smtClean="0"/>
              <a:t>Nachrichtensatelliten </a:t>
            </a:r>
            <a:r>
              <a:rPr lang="de-DE" sz="2200" kern="0" dirty="0"/>
              <a:t>starten. </a:t>
            </a:r>
            <a:r>
              <a:rPr lang="de-DE" sz="2200" kern="0" dirty="0" smtClean="0"/>
              <a:t/>
            </a:r>
            <a:br>
              <a:rPr lang="de-DE" sz="2200" kern="0" dirty="0" smtClean="0"/>
            </a:br>
            <a:r>
              <a:rPr lang="de-DE" sz="2200" kern="0" dirty="0" smtClean="0"/>
              <a:t>Er </a:t>
            </a:r>
            <a:r>
              <a:rPr lang="de-DE" sz="2200" kern="0" dirty="0"/>
              <a:t>wird </a:t>
            </a:r>
            <a:r>
              <a:rPr lang="de-DE" sz="2200" kern="0" dirty="0" smtClean="0"/>
              <a:t>auch </a:t>
            </a:r>
            <a:r>
              <a:rPr lang="de-DE" sz="2200" kern="0" dirty="0"/>
              <a:t>zwei </a:t>
            </a:r>
            <a:r>
              <a:rPr lang="de-DE" sz="2200" kern="0" dirty="0" smtClean="0"/>
              <a:t>Amateurfunktransponder </a:t>
            </a:r>
            <a:br>
              <a:rPr lang="de-DE" sz="2200" kern="0" dirty="0" smtClean="0"/>
            </a:br>
            <a:r>
              <a:rPr lang="de-DE" sz="2200" kern="0" dirty="0" smtClean="0"/>
              <a:t>(</a:t>
            </a:r>
            <a:r>
              <a:rPr lang="de-DE" sz="2200" kern="0" dirty="0">
                <a:latin typeface="Calibri"/>
              </a:rPr>
              <a:t>↑</a:t>
            </a:r>
            <a:r>
              <a:rPr lang="de-DE" sz="2200" kern="0" dirty="0"/>
              <a:t>13cm </a:t>
            </a:r>
            <a:r>
              <a:rPr lang="de-DE" sz="2200" kern="0" dirty="0" err="1" smtClean="0"/>
              <a:t>Uplink</a:t>
            </a:r>
            <a:r>
              <a:rPr lang="de-DE" sz="2200" kern="0" dirty="0" smtClean="0"/>
              <a:t> / </a:t>
            </a:r>
            <a:r>
              <a:rPr lang="de-DE" sz="2200" kern="0" dirty="0">
                <a:latin typeface="Calibri"/>
              </a:rPr>
              <a:t>↓</a:t>
            </a:r>
            <a:r>
              <a:rPr lang="de-DE" sz="2200" kern="0" dirty="0" smtClean="0"/>
              <a:t>3cm </a:t>
            </a:r>
            <a:r>
              <a:rPr lang="de-DE" sz="2200" kern="0" dirty="0" err="1" smtClean="0"/>
              <a:t>Downlink</a:t>
            </a:r>
            <a:r>
              <a:rPr lang="de-DE" sz="2200" kern="0" dirty="0" smtClean="0"/>
              <a:t>) besitzen.</a:t>
            </a:r>
            <a:r>
              <a:rPr lang="de-DE" sz="2200" kern="0" dirty="0"/>
              <a:t/>
            </a:r>
            <a:br>
              <a:rPr lang="de-DE" sz="2200" kern="0" dirty="0"/>
            </a:br>
            <a:r>
              <a:rPr lang="de-DE" sz="2200" kern="0" dirty="0"/>
              <a:t>Er wird auf 26° Ost positioniert werden und </a:t>
            </a:r>
            <a:br>
              <a:rPr lang="de-DE" sz="2200" kern="0" dirty="0"/>
            </a:br>
            <a:r>
              <a:rPr lang="de-DE" sz="2200" kern="0" dirty="0"/>
              <a:t>deckt damit Europa, Afrika und einen </a:t>
            </a:r>
            <a:br>
              <a:rPr lang="de-DE" sz="2200" kern="0" dirty="0"/>
            </a:br>
            <a:r>
              <a:rPr lang="de-DE" sz="2200" kern="0" dirty="0"/>
              <a:t>Großteil von Asien gleichzeitig ab.</a:t>
            </a:r>
          </a:p>
          <a:p>
            <a:r>
              <a:rPr lang="de-DE" sz="2200" kern="0" dirty="0"/>
              <a:t/>
            </a:r>
            <a:br>
              <a:rPr lang="de-DE" sz="2200" kern="0" dirty="0"/>
            </a:br>
            <a:r>
              <a:rPr lang="de-DE" sz="2200" kern="0" dirty="0"/>
              <a:t>„Es‘hail-2“ wird einen 250 kHz breiten Lineartransponder </a:t>
            </a:r>
            <a:r>
              <a:rPr lang="de-DE" sz="2200" kern="0" dirty="0" smtClean="0"/>
              <a:t>für Schmalbandbetriebsarten </a:t>
            </a:r>
            <a:r>
              <a:rPr lang="de-DE" sz="2200" kern="0" dirty="0"/>
              <a:t>sowie einen 8 MHz breiten Transponder für experimentelle digitale Modulationsarten wie </a:t>
            </a:r>
            <a:r>
              <a:rPr lang="de-DE" sz="2200" kern="0" dirty="0" smtClean="0"/>
              <a:t>Digitales-Amateurfunkfernsehen </a:t>
            </a:r>
            <a:r>
              <a:rPr lang="de-DE" sz="2200" kern="0" dirty="0"/>
              <a:t>haben.</a:t>
            </a:r>
            <a:br>
              <a:rPr lang="de-DE" sz="2200" kern="0" dirty="0"/>
            </a:br>
            <a:endParaRPr lang="de-DE" sz="2200" kern="0" dirty="0"/>
          </a:p>
          <a:p>
            <a:r>
              <a:rPr lang="de-DE" sz="2200" kern="0" dirty="0"/>
              <a:t>	</a:t>
            </a:r>
            <a:r>
              <a:rPr lang="de-DE" sz="2200" kern="0" dirty="0" smtClean="0"/>
              <a:t>			Die </a:t>
            </a:r>
            <a:r>
              <a:rPr lang="de-DE" sz="2200" kern="0" dirty="0"/>
              <a:t>technische Expertise wird vor </a:t>
            </a:r>
            <a:r>
              <a:rPr lang="de-DE" sz="2200" kern="0" dirty="0" smtClean="0"/>
              <a:t>allem durch </a:t>
            </a:r>
            <a:r>
              <a:rPr lang="de-DE" sz="2200" kern="0" dirty="0"/>
              <a:t>deutsche </a:t>
            </a:r>
            <a:r>
              <a:rPr lang="de-DE" sz="2200" kern="0" dirty="0" smtClean="0"/>
              <a:t/>
            </a:r>
            <a:br>
              <a:rPr lang="de-DE" sz="2200" kern="0" dirty="0" smtClean="0"/>
            </a:br>
            <a:r>
              <a:rPr lang="de-DE" sz="2200" kern="0" dirty="0" smtClean="0"/>
              <a:t>			Funkamateure </a:t>
            </a:r>
            <a:r>
              <a:rPr lang="de-DE" sz="2200" kern="0" dirty="0"/>
              <a:t>der </a:t>
            </a:r>
            <a:r>
              <a:rPr lang="de-DE" sz="2200" kern="0" dirty="0" smtClean="0"/>
              <a:t>AMSAT-DL </a:t>
            </a:r>
            <a:r>
              <a:rPr lang="de-DE" sz="2200" kern="0" dirty="0"/>
              <a:t>zur Verfügung gestellt.</a:t>
            </a:r>
          </a:p>
        </p:txBody>
      </p:sp>
      <p:pic>
        <p:nvPicPr>
          <p:cNvPr id="3" name="Picture 2" descr="EsHail-1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428" y="4797152"/>
            <a:ext cx="2664296" cy="193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32" y="856356"/>
            <a:ext cx="5111292" cy="3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46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23708" y="1484785"/>
            <a:ext cx="89442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Geschichte &amp; Überblick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Satellitenbahnen (GEO, MEO, HEO, LEO)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Frequenzbereiche und Betriebsarten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b="1" dirty="0">
                <a:solidFill>
                  <a:schemeClr val="tx1"/>
                </a:solidFill>
              </a:rPr>
              <a:t>Equipment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Funkbetrieb mit der ISS</a:t>
            </a:r>
          </a:p>
        </p:txBody>
      </p:sp>
    </p:spTree>
    <p:extLst>
      <p:ext uri="{BB962C8B-B14F-4D97-AF65-F5344CB8AC3E}">
        <p14:creationId xmlns:p14="http://schemas.microsoft.com/office/powerpoint/2010/main" val="3362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Equipment (HEO Satelliten)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5400" y="1196752"/>
            <a:ext cx="10585176" cy="5112568"/>
          </a:xfrm>
        </p:spPr>
        <p:txBody>
          <a:bodyPr/>
          <a:lstStyle/>
          <a:p>
            <a:r>
              <a:rPr lang="de-DE" sz="2000" dirty="0"/>
              <a:t>Für AO-10, AO-13 und AO40 </a:t>
            </a:r>
            <a:r>
              <a:rPr lang="de-DE" sz="2000" dirty="0" smtClean="0"/>
              <a:t>im elliptischen Orbit war </a:t>
            </a:r>
            <a:r>
              <a:rPr lang="de-DE" sz="2000" dirty="0"/>
              <a:t>beispielsweise ein Aufbau mit </a:t>
            </a:r>
            <a:r>
              <a:rPr lang="de-DE" sz="2000" dirty="0" smtClean="0"/>
              <a:t>einer </a:t>
            </a:r>
            <a:r>
              <a:rPr lang="de-DE" sz="2000" dirty="0"/>
              <a:t>2m X-Quad, 70cm </a:t>
            </a:r>
            <a:r>
              <a:rPr lang="de-DE" sz="2000" dirty="0" smtClean="0"/>
              <a:t>X-Quad</a:t>
            </a:r>
            <a:r>
              <a:rPr lang="de-DE" sz="2000" dirty="0"/>
              <a:t>, 23cm 4-fach Helix und 13cm Helix-Antenne ausreichend.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Alle </a:t>
            </a:r>
            <a:r>
              <a:rPr lang="de-DE" sz="2000" dirty="0"/>
              <a:t>Antennen waren zirkular polarisiert. Die Sendeleistung betrug max. 50W. </a:t>
            </a:r>
            <a:r>
              <a:rPr lang="de-DE" sz="2000" dirty="0" smtClean="0"/>
              <a:t/>
            </a:r>
            <a:br>
              <a:rPr lang="de-DE" sz="2000" dirty="0" smtClean="0"/>
            </a:br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r>
              <a:rPr lang="de-DE" sz="2000" dirty="0" smtClean="0"/>
              <a:t>Es </a:t>
            </a:r>
            <a:r>
              <a:rPr lang="de-DE" sz="2000" dirty="0"/>
              <a:t>sind also nicht unbedingt sehr große Antennenanlagen nötig.</a:t>
            </a:r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204864"/>
            <a:ext cx="3384376" cy="395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http://www.phil-mont.org/AO40/ao40logoSmall.png">
            <a:extLst>
              <a:ext uri="{FF2B5EF4-FFF2-40B4-BE49-F238E27FC236}">
                <a16:creationId xmlns:a16="http://schemas.microsoft.com/office/drawing/2014/main" id="{ADA803BA-0AF2-4DA7-BF69-4A6CA5B38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306934"/>
            <a:ext cx="2616547" cy="17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6F3719F-0DA8-4149-AA6D-4BA86FE7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048519"/>
            <a:ext cx="4046239" cy="214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5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Equipment (LEO Satelliten)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5400" y="1180306"/>
            <a:ext cx="10801200" cy="449738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sz="1800" dirty="0"/>
              <a:t>Für erste Versuche eignet sich ein LEO-Satellit wie AO-51</a:t>
            </a:r>
            <a:br>
              <a:rPr lang="de-DE" sz="1800" dirty="0"/>
            </a:br>
            <a:r>
              <a:rPr lang="de-DE" sz="1800" dirty="0" err="1"/>
              <a:t>Downlink</a:t>
            </a:r>
            <a:r>
              <a:rPr lang="de-DE" sz="1800" dirty="0"/>
              <a:t>  	435,300 MHz	FM</a:t>
            </a:r>
            <a:br>
              <a:rPr lang="de-DE" sz="1800" dirty="0"/>
            </a:br>
            <a:r>
              <a:rPr lang="de-DE" sz="1800" dirty="0" err="1"/>
              <a:t>Uplink</a:t>
            </a:r>
            <a:r>
              <a:rPr lang="de-DE" sz="1800" dirty="0"/>
              <a:t>       	145,920 MHz	FM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/>
              <a:t>Auf 70cm ist die Doppler-Verschiebung bereits recht groß, damit ist die Empfangsfrequenz beim Aufgang ca. 435,315 MHz, beim Untergang ca. 435,285 MHz.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/>
              <a:t>Ein Satellitentrackingprogramm zeigt die jeweils aktuelle RX- und TX-QRG an.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/>
              <a:t>Sehr gut funktionierten in der Hand gehaltene Duobandantennen (z.B. Arrow, Elk).</a:t>
            </a:r>
          </a:p>
          <a:p>
            <a:pPr>
              <a:buFont typeface="Arial" pitchFamily="34" charset="0"/>
              <a:buChar char="•"/>
            </a:pPr>
            <a:r>
              <a:rPr lang="de-DE" sz="1800" dirty="0"/>
              <a:t>Diese Anlage ist auch sehr gut für einen Kontakt mit der ISS geeignet.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5"/>
          <a:stretch/>
        </p:blipFill>
        <p:spPr bwMode="auto">
          <a:xfrm>
            <a:off x="1188585" y="4005064"/>
            <a:ext cx="559977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3575720" y="6381328"/>
            <a:ext cx="1872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</a:rPr>
              <a:t>Quelle: PA1IVO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"/>
          <a:stretch/>
        </p:blipFill>
        <p:spPr bwMode="auto">
          <a:xfrm>
            <a:off x="6938983" y="4005064"/>
            <a:ext cx="3261205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o-51_pa3guo_u_f6cdz_31_mar_200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37" end="264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7510" y="4888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26412" y="1484785"/>
            <a:ext cx="89442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b="1" dirty="0">
                <a:solidFill>
                  <a:schemeClr val="tx1"/>
                </a:solidFill>
              </a:rPr>
              <a:t>Geschichte &amp; Überblick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Satellitenbahnen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Frequenzbereiche und Betriebsarten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Equipment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Funkbetrieb mit der ISS</a:t>
            </a:r>
          </a:p>
        </p:txBody>
      </p:sp>
    </p:spTree>
    <p:extLst>
      <p:ext uri="{BB962C8B-B14F-4D97-AF65-F5344CB8AC3E}">
        <p14:creationId xmlns:p14="http://schemas.microsoft.com/office/powerpoint/2010/main" val="299987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3596345" y="4715468"/>
            <a:ext cx="5819902" cy="20801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Equipment ISS Schulkontakt </a:t>
            </a:r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4727848" y="3435927"/>
            <a:ext cx="0" cy="36004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195864"/>
            <a:ext cx="933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751" y="1334597"/>
            <a:ext cx="5587705" cy="3503229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6443780" y="3794053"/>
            <a:ext cx="2492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DN6SP</a:t>
            </a:r>
            <a:endParaRPr lang="de-DE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l="14073" r="24359"/>
          <a:stretch/>
        </p:blipFill>
        <p:spPr>
          <a:xfrm>
            <a:off x="9384060" y="1320950"/>
            <a:ext cx="2520280" cy="545798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503" y="1334597"/>
            <a:ext cx="3786456" cy="54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3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23708" y="1484785"/>
            <a:ext cx="89442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Geschichte &amp; Überblick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Satellitenbahnen (GEO, MEO, HEO, LEO)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Frequenzbereiche und Betriebsarten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Equipment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b="1" dirty="0">
                <a:solidFill>
                  <a:schemeClr val="tx1"/>
                </a:solidFill>
              </a:rPr>
              <a:t>Funkbetrieb mit der ISS</a:t>
            </a:r>
          </a:p>
        </p:txBody>
      </p:sp>
    </p:spTree>
    <p:extLst>
      <p:ext uri="{BB962C8B-B14F-4D97-AF65-F5344CB8AC3E}">
        <p14:creationId xmlns:p14="http://schemas.microsoft.com/office/powerpoint/2010/main" val="3362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93775"/>
          </a:xfrm>
          <a:noFill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dirty="0"/>
              <a:t>Amateurfunkbetrieb von der ISS </a:t>
            </a:r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4038600" cy="4525963"/>
          </a:xfrm>
        </p:spPr>
        <p:txBody>
          <a:bodyPr/>
          <a:lstStyle/>
          <a:p>
            <a:pPr marL="341313" indent="-315913">
              <a:spcBef>
                <a:spcPts val="700"/>
              </a:spcBef>
              <a:buClrTx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de-DE" altLang="de-DE" sz="2800" dirty="0"/>
          </a:p>
          <a:p>
            <a:pPr marL="341313" indent="-315913">
              <a:spcBef>
                <a:spcPts val="700"/>
              </a:spcBef>
              <a:buClrTx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de-DE" altLang="de-DE" sz="2800" dirty="0"/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2463728" y="1339881"/>
            <a:ext cx="9073007" cy="280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200" dirty="0">
                <a:solidFill>
                  <a:schemeClr val="tx1"/>
                </a:solidFill>
              </a:rPr>
              <a:t>Viele Astronauten</a:t>
            </a:r>
            <a:r>
              <a:rPr lang="de-DE" altLang="de-DE" sz="2200" b="1" dirty="0">
                <a:solidFill>
                  <a:schemeClr val="tx1"/>
                </a:solidFill>
              </a:rPr>
              <a:t> </a:t>
            </a:r>
            <a:r>
              <a:rPr lang="de-DE" altLang="de-DE" sz="2200" dirty="0">
                <a:solidFill>
                  <a:schemeClr val="tx1"/>
                </a:solidFill>
              </a:rPr>
              <a:t>haben eine Amateurfunklizenz.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200" dirty="0">
                <a:solidFill>
                  <a:schemeClr val="tx1"/>
                </a:solidFill>
              </a:rPr>
              <a:t>Schon im Rahmen von frühen Missionen wie Spacelab </a:t>
            </a:r>
            <a:r>
              <a:rPr lang="de-DE" altLang="de-DE" sz="2200" dirty="0" smtClean="0">
                <a:solidFill>
                  <a:schemeClr val="tx1"/>
                </a:solidFill>
              </a:rPr>
              <a:t>und </a:t>
            </a:r>
            <a:r>
              <a:rPr lang="de-DE" altLang="de-DE" sz="2200" dirty="0">
                <a:solidFill>
                  <a:schemeClr val="tx1"/>
                </a:solidFill>
              </a:rPr>
              <a:t>der MIR gab es viele Amateurfunkkontakte.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200" dirty="0">
                <a:solidFill>
                  <a:schemeClr val="tx1"/>
                </a:solidFill>
              </a:rPr>
              <a:t>Von der ISS gibt es regelmäßig Funkkontakte zu Schulstationen. Die Schüler können dann ca. 10 </a:t>
            </a:r>
            <a:r>
              <a:rPr lang="de-DE" altLang="de-DE" sz="2200" dirty="0" smtClean="0">
                <a:solidFill>
                  <a:schemeClr val="tx1"/>
                </a:solidFill>
              </a:rPr>
              <a:t>Minuten </a:t>
            </a:r>
            <a:r>
              <a:rPr lang="de-DE" altLang="de-DE" sz="2200" dirty="0">
                <a:solidFill>
                  <a:schemeClr val="tx1"/>
                </a:solidFill>
              </a:rPr>
              <a:t>live mit den Astronauten sprechen.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de-DE" altLang="de-DE" sz="2200" dirty="0" smtClean="0">
                <a:solidFill>
                  <a:schemeClr val="tx1"/>
                </a:solidFill>
              </a:rPr>
              <a:t>Kontakte </a:t>
            </a:r>
            <a:r>
              <a:rPr lang="de-DE" altLang="de-DE" sz="2200" dirty="0">
                <a:solidFill>
                  <a:schemeClr val="tx1"/>
                </a:solidFill>
              </a:rPr>
              <a:t>mit Funkamateuren ohne vorherige Verabredung sind je nach Interesse und verfügbarer Freizeit der Astronauten möglich. </a:t>
            </a:r>
          </a:p>
        </p:txBody>
      </p:sp>
      <p:pic>
        <p:nvPicPr>
          <p:cNvPr id="2052" name="Picture 4" descr="http://www.dd1us.de/images/ulf%20merbold%20member%20of%20euromir9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742" y="4988611"/>
            <a:ext cx="1035138" cy="142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dd1us.de/images/thomas%20reite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974" y="4972051"/>
            <a:ext cx="9525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dd1us.de/images/rr0d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904" y="5301208"/>
            <a:ext cx="1453831" cy="126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dd1us.de/images/reinhold%20ewal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68" y="4977864"/>
            <a:ext cx="9525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dd1us.de/images/na1ss%20mcarthu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7" y="1457169"/>
            <a:ext cx="9525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dd1us.de/images/qsl%20dp0sl%20klein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108" y="4117390"/>
            <a:ext cx="1474627" cy="103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dd1us.de/images/reinhard%20alfred%20furrer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62" y="4942673"/>
            <a:ext cx="833560" cy="140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www.dd1us.de/images/ernst%20willi%20messerschmid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74" y="3102859"/>
            <a:ext cx="9525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662948" y="6437786"/>
            <a:ext cx="1521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chemeClr val="tx1"/>
                </a:solidFill>
              </a:rPr>
              <a:t>Thomas Reiter DF4TR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399273" y="6437786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chemeClr val="tx1"/>
                </a:solidFill>
              </a:rPr>
              <a:t>Reinhold Ewald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3013600" y="6437786"/>
            <a:ext cx="1382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chemeClr val="tx1"/>
                </a:solidFill>
              </a:rPr>
              <a:t>Ulf Merbold DB1KM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904645" y="4542562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b="1" dirty="0">
                <a:solidFill>
                  <a:schemeClr val="tx1"/>
                </a:solidFill>
              </a:rPr>
              <a:t>Ernst Messerschmid </a:t>
            </a:r>
            <a:br>
              <a:rPr lang="de-DE" sz="1000" b="1" dirty="0">
                <a:solidFill>
                  <a:schemeClr val="tx1"/>
                </a:solidFill>
              </a:rPr>
            </a:br>
            <a:r>
              <a:rPr lang="de-DE" sz="1000" b="1" dirty="0">
                <a:solidFill>
                  <a:schemeClr val="tx1"/>
                </a:solidFill>
              </a:rPr>
              <a:t>DG2KM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836821" y="6437786"/>
            <a:ext cx="1720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chemeClr val="tx1"/>
                </a:solidFill>
              </a:rPr>
              <a:t>Reinhard Furrer DD6CF †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865191" y="2770024"/>
            <a:ext cx="1560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chemeClr val="tx1"/>
                </a:solidFill>
              </a:rPr>
              <a:t>Bill </a:t>
            </a:r>
            <a:r>
              <a:rPr lang="de-DE" sz="1000" b="1" dirty="0" err="1">
                <a:solidFill>
                  <a:schemeClr val="tx1"/>
                </a:solidFill>
              </a:rPr>
              <a:t>McArthur</a:t>
            </a:r>
            <a:r>
              <a:rPr lang="de-DE" sz="1000" b="1" dirty="0">
                <a:solidFill>
                  <a:schemeClr val="tx1"/>
                </a:solidFill>
              </a:rPr>
              <a:t> KC5ACR</a:t>
            </a:r>
          </a:p>
        </p:txBody>
      </p:sp>
      <p:pic>
        <p:nvPicPr>
          <p:cNvPr id="3" name="qso dd1us mit dp0mir thomas reiter ausschnitt 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7" end="3743.918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38258" y="4260071"/>
            <a:ext cx="609600" cy="609600"/>
          </a:xfrm>
          <a:prstGeom prst="rect">
            <a:avLst/>
          </a:prstGeom>
        </p:spPr>
      </p:pic>
      <p:pic>
        <p:nvPicPr>
          <p:cNvPr id="4" name="DP3MIR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89326" y="4274462"/>
            <a:ext cx="609600" cy="609600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7940672" y="6437786"/>
            <a:ext cx="1170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chemeClr val="tx1"/>
                </a:solidFill>
              </a:rPr>
              <a:t>Alexander </a:t>
            </a:r>
            <a:r>
              <a:rPr lang="de-DE" sz="1000" b="1" dirty="0" err="1">
                <a:solidFill>
                  <a:schemeClr val="tx1"/>
                </a:solidFill>
              </a:rPr>
              <a:t>Gerst</a:t>
            </a:r>
            <a:endParaRPr lang="de-DE" sz="1000" b="1" dirty="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8659BB-0F50-4D74-A7D0-04F8E213DC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21675" y="4986914"/>
            <a:ext cx="1011903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8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3396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77782"/>
            <a:ext cx="8857108" cy="993775"/>
          </a:xfrm>
          <a:noFill/>
        </p:spPr>
        <p:txBody>
          <a:bodyPr/>
          <a:lstStyle/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dirty="0"/>
              <a:t>Sprechfunkbetrieb von der ISS</a:t>
            </a:r>
          </a:p>
        </p:txBody>
      </p:sp>
      <p:sp>
        <p:nvSpPr>
          <p:cNvPr id="55303" name="Text Box 4"/>
          <p:cNvSpPr txBox="1">
            <a:spLocks noChangeArrowheads="1"/>
          </p:cNvSpPr>
          <p:nvPr/>
        </p:nvSpPr>
        <p:spPr bwMode="auto">
          <a:xfrm>
            <a:off x="983432" y="1070631"/>
            <a:ext cx="10513168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2000" dirty="0"/>
              <a:t>In der ISS kann aus zwei verschiedenen Modulen Amateurfunkbetrieb durchgeführt werden. Es werden jeweils Antennen verwendet, die Außen an den Modulen angebracht sind.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BEE6C41-746E-433E-B999-9E2590307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8" y="1921044"/>
            <a:ext cx="3114816" cy="374987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233A470-E5FB-4589-9988-80B4F12D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49" y="3306757"/>
            <a:ext cx="3637896" cy="3265011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5D0E19BA-100A-4980-A82F-7A2DEC5EA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808" y="5861701"/>
            <a:ext cx="7632848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2000" dirty="0" smtClean="0"/>
              <a:t>Im russischen </a:t>
            </a:r>
            <a:r>
              <a:rPr lang="de-DE" altLang="de-DE" sz="2000" dirty="0"/>
              <a:t>Segment </a:t>
            </a:r>
            <a:r>
              <a:rPr lang="de-DE" altLang="de-DE" sz="2000" dirty="0" err="1" smtClean="0"/>
              <a:t>Zvezda</a:t>
            </a:r>
            <a:r>
              <a:rPr lang="de-DE" altLang="de-DE" sz="2000" dirty="0" smtClean="0"/>
              <a:t> (Servicemodul) befindet sich ein Mobilfunkgerät von </a:t>
            </a:r>
            <a:r>
              <a:rPr lang="de-DE" altLang="de-DE" sz="2000" dirty="0" err="1"/>
              <a:t>Kenwood</a:t>
            </a:r>
            <a:r>
              <a:rPr lang="de-DE" altLang="de-DE" sz="2000" dirty="0"/>
              <a:t> </a:t>
            </a:r>
            <a:r>
              <a:rPr lang="de-DE" altLang="de-DE" sz="2000" dirty="0" smtClean="0"/>
              <a:t>mit ca. 35W Ausgangsleistung.</a:t>
            </a:r>
            <a:endParaRPr lang="de-DE" altLang="de-DE" sz="20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82140" y="1921044"/>
            <a:ext cx="7318116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2000" dirty="0"/>
              <a:t>Im europäischen Columbus-Modul steht ein </a:t>
            </a:r>
            <a:r>
              <a:rPr lang="de-DE" altLang="de-DE" sz="2000" dirty="0" smtClean="0"/>
              <a:t>Handsprechfunk-gerät </a:t>
            </a:r>
            <a:r>
              <a:rPr lang="de-DE" altLang="de-DE" sz="2000" dirty="0"/>
              <a:t>von Ericsson </a:t>
            </a:r>
            <a:r>
              <a:rPr lang="de-DE" altLang="de-DE" sz="2000" dirty="0" smtClean="0"/>
              <a:t>mit 3-5W Ausgangsleistung zur </a:t>
            </a:r>
            <a:r>
              <a:rPr lang="de-DE" altLang="de-DE" sz="2000" dirty="0"/>
              <a:t>Verfügung.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976" y="3306757"/>
            <a:ext cx="2419931" cy="236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4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47153"/>
            <a:ext cx="8857108" cy="993775"/>
          </a:xfrm>
          <a:noFill/>
        </p:spPr>
        <p:txBody>
          <a:bodyPr/>
          <a:lstStyle/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 dirty="0"/>
              <a:t>Amateurfunkfernsehen von der ISS</a:t>
            </a:r>
          </a:p>
        </p:txBody>
      </p:sp>
      <p:sp>
        <p:nvSpPr>
          <p:cNvPr id="55303" name="Text Box 4"/>
          <p:cNvSpPr txBox="1">
            <a:spLocks noChangeArrowheads="1"/>
          </p:cNvSpPr>
          <p:nvPr/>
        </p:nvSpPr>
        <p:spPr bwMode="auto">
          <a:xfrm>
            <a:off x="407368" y="1340768"/>
            <a:ext cx="7272807" cy="526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2400" dirty="0"/>
              <a:t>Die regelmäßigen Funkkontakte der Astronauten auf der ISS mit Schülern auf der Erde werden durch uni-direktionale Videoübertragungen ergänzt (DVB-S auf 2,395 GHz</a:t>
            </a:r>
            <a:r>
              <a:rPr lang="de-DE" altLang="de-DE" sz="2400" dirty="0" smtClean="0"/>
              <a:t>).</a:t>
            </a:r>
          </a:p>
          <a:p>
            <a:pPr eaLnBrk="1" hangingPunct="1">
              <a:spcBef>
                <a:spcPct val="0"/>
              </a:spcBef>
            </a:pPr>
            <a:endParaRPr lang="de-DE" altLang="de-DE" sz="2400" dirty="0"/>
          </a:p>
          <a:p>
            <a:pPr eaLnBrk="1" hangingPunct="1">
              <a:spcBef>
                <a:spcPct val="0"/>
              </a:spcBef>
            </a:pPr>
            <a:endParaRPr lang="de-DE" altLang="de-DE" sz="2400" dirty="0"/>
          </a:p>
          <a:p>
            <a:pPr eaLnBrk="1" hangingPunct="1">
              <a:spcBef>
                <a:spcPct val="0"/>
              </a:spcBef>
            </a:pPr>
            <a:r>
              <a:rPr lang="de-DE" altLang="de-DE" sz="2400" dirty="0"/>
              <a:t>Das europäische Columbus-Modul der ISS besitzt </a:t>
            </a:r>
            <a:r>
              <a:rPr lang="de-DE" altLang="de-DE" sz="2400" dirty="0" smtClean="0"/>
              <a:t>dafür </a:t>
            </a:r>
            <a:r>
              <a:rPr lang="de-DE" altLang="de-DE" sz="2400" dirty="0"/>
              <a:t>mehrere Amateurfunkantennen. Der Digital-Fernsehsender wurde am 3. August 2013 zur ISS gebracht</a:t>
            </a:r>
            <a:r>
              <a:rPr lang="de-DE" altLang="de-DE" sz="2400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de-DE" altLang="de-DE" sz="2400" dirty="0"/>
          </a:p>
          <a:p>
            <a:pPr eaLnBrk="1" hangingPunct="1">
              <a:spcBef>
                <a:spcPct val="0"/>
              </a:spcBef>
            </a:pPr>
            <a:endParaRPr lang="de-DE" altLang="de-DE" sz="2400" dirty="0"/>
          </a:p>
          <a:p>
            <a:pPr eaLnBrk="1" hangingPunct="1">
              <a:spcBef>
                <a:spcPct val="0"/>
              </a:spcBef>
            </a:pPr>
            <a:r>
              <a:rPr lang="de-DE" altLang="de-DE" sz="2400" dirty="0"/>
              <a:t>Der DATV-Sender der ISS ist leider </a:t>
            </a:r>
            <a:r>
              <a:rPr lang="de-DE" altLang="de-DE" sz="2400" dirty="0" smtClean="0"/>
              <a:t>seit </a:t>
            </a:r>
            <a:r>
              <a:rPr lang="de-DE" altLang="de-DE" sz="2400" dirty="0"/>
              <a:t>Mitte April 2018 defekt und muss ausgetauscht werden</a:t>
            </a:r>
            <a:r>
              <a:rPr lang="de-DE" altLang="de-DE" sz="2400" dirty="0" smtClean="0"/>
              <a:t>.</a:t>
            </a:r>
            <a:endParaRPr lang="de-DE" altLang="de-DE" sz="2400" dirty="0"/>
          </a:p>
        </p:txBody>
      </p:sp>
      <p:pic>
        <p:nvPicPr>
          <p:cNvPr id="5530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2953" r="6122" b="4094"/>
          <a:stretch/>
        </p:blipFill>
        <p:spPr bwMode="auto">
          <a:xfrm>
            <a:off x="7896200" y="5157192"/>
            <a:ext cx="3058299" cy="155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One of the Columbus Module  2.4 / 1.2 GHz Antenn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8" b="6225"/>
          <a:stretch/>
        </p:blipFill>
        <p:spPr bwMode="auto">
          <a:xfrm>
            <a:off x="8319430" y="3655697"/>
            <a:ext cx="2281436" cy="134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865ED71-66FB-4BDB-A541-C826D778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127093"/>
            <a:ext cx="3127896" cy="235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44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ive.ariss.org/hamtv/euro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-19708"/>
            <a:ext cx="13045854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5"/>
          <a:stretch/>
        </p:blipFill>
        <p:spPr bwMode="auto">
          <a:xfrm>
            <a:off x="5807968" y="1484784"/>
            <a:ext cx="2376264" cy="278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1991544" y="6534610"/>
            <a:ext cx="26292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https://live.ariss.org/hamtv/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60649"/>
            <a:ext cx="2691858" cy="82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50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47153"/>
            <a:ext cx="8857108" cy="993775"/>
          </a:xfrm>
          <a:noFill/>
        </p:spPr>
        <p:txBody>
          <a:bodyPr/>
          <a:lstStyle/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 dirty="0"/>
              <a:t>Amateurfunkfernsehen von der ISS</a:t>
            </a:r>
          </a:p>
        </p:txBody>
      </p:sp>
      <p:pic>
        <p:nvPicPr>
          <p:cNvPr id="3" name="DD1US_06_12_2017_16h07_22">
            <a:hlinkClick r:id="" action="ppaction://media"/>
            <a:extLst>
              <a:ext uri="{FF2B5EF4-FFF2-40B4-BE49-F238E27FC236}">
                <a16:creationId xmlns:a16="http://schemas.microsoft.com/office/drawing/2014/main" id="{FD654836-8A58-49C0-93C5-4951791998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026" end="159223.32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2464" y="1340768"/>
            <a:ext cx="6858957" cy="45726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id="{434F2ECE-B954-4EBA-93E6-2F0F07266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185" y="6517970"/>
            <a:ext cx="3876252" cy="34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400" dirty="0"/>
              <a:t>Empfangen </a:t>
            </a:r>
            <a:r>
              <a:rPr lang="de-DE" sz="1400" dirty="0" smtClean="0"/>
              <a:t>am 6.12.2017 von </a:t>
            </a:r>
            <a:r>
              <a:rPr lang="de-DE" sz="1400" dirty="0"/>
              <a:t>DD1US</a:t>
            </a:r>
          </a:p>
        </p:txBody>
      </p:sp>
    </p:spTree>
    <p:extLst>
      <p:ext uri="{BB962C8B-B14F-4D97-AF65-F5344CB8AC3E}">
        <p14:creationId xmlns:p14="http://schemas.microsoft.com/office/powerpoint/2010/main" val="195710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Rufzeichen der ISS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332656"/>
            <a:ext cx="933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2207568" y="1412776"/>
            <a:ext cx="7092280" cy="4320480"/>
          </a:xfrm>
        </p:spPr>
        <p:txBody>
          <a:bodyPr/>
          <a:lstStyle/>
          <a:p>
            <a:r>
              <a:rPr lang="de-DE" sz="2400" dirty="0"/>
              <a:t>Russen</a:t>
            </a:r>
            <a:r>
              <a:rPr lang="en-US" sz="2400" dirty="0"/>
              <a:t>:		RS0ISS</a:t>
            </a:r>
          </a:p>
          <a:p>
            <a:endParaRPr lang="en-US" sz="2400" dirty="0"/>
          </a:p>
          <a:p>
            <a:r>
              <a:rPr lang="en-US" sz="2400" dirty="0" err="1"/>
              <a:t>Amerikaner</a:t>
            </a:r>
            <a:r>
              <a:rPr lang="en-US" sz="2400" dirty="0"/>
              <a:t>:	NA1SS</a:t>
            </a:r>
          </a:p>
          <a:p>
            <a:endParaRPr lang="en-US" sz="2400" dirty="0"/>
          </a:p>
          <a:p>
            <a:r>
              <a:rPr lang="en-US" sz="2400" dirty="0" err="1"/>
              <a:t>Europäer</a:t>
            </a:r>
            <a:r>
              <a:rPr lang="en-US" sz="2400" dirty="0"/>
              <a:t>:		</a:t>
            </a:r>
            <a:r>
              <a:rPr lang="en-US" sz="2400" b="1" dirty="0"/>
              <a:t>DP0ISS</a:t>
            </a:r>
            <a:r>
              <a:rPr lang="en-US" sz="2400" dirty="0"/>
              <a:t>, OR4ISS, IR0ISS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algn="ctr"/>
            <a:r>
              <a:rPr lang="en-US" sz="2400" dirty="0" err="1"/>
              <a:t>Wir</a:t>
            </a:r>
            <a:r>
              <a:rPr lang="en-US" sz="2400" dirty="0"/>
              <a:t> </a:t>
            </a:r>
            <a:r>
              <a:rPr lang="en-US" sz="2400" dirty="0" err="1"/>
              <a:t>verwenden</a:t>
            </a:r>
            <a:r>
              <a:rPr lang="en-US" sz="2400" dirty="0"/>
              <a:t> </a:t>
            </a:r>
            <a:r>
              <a:rPr lang="en-US" sz="2400" dirty="0" err="1"/>
              <a:t>hier</a:t>
            </a:r>
            <a:r>
              <a:rPr lang="en-US" sz="2400" dirty="0"/>
              <a:t> </a:t>
            </a:r>
            <a:r>
              <a:rPr lang="en-US" sz="2400" dirty="0" err="1"/>
              <a:t>heute</a:t>
            </a:r>
            <a:r>
              <a:rPr lang="en-US" sz="2400" dirty="0"/>
              <a:t> in </a:t>
            </a:r>
            <a:r>
              <a:rPr lang="en-US" sz="2400" dirty="0" err="1"/>
              <a:t>Künzelau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das </a:t>
            </a:r>
            <a:r>
              <a:rPr lang="en-US" sz="2400" dirty="0" err="1"/>
              <a:t>Ausbildungsrufzeichen</a:t>
            </a:r>
            <a:r>
              <a:rPr lang="en-US" sz="2400" dirty="0"/>
              <a:t> </a:t>
            </a:r>
            <a:r>
              <a:rPr lang="en-US" sz="2400" b="1" dirty="0"/>
              <a:t>DN6SP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 err="1"/>
              <a:t>für</a:t>
            </a:r>
            <a:r>
              <a:rPr lang="en-US" sz="2400" dirty="0"/>
              <a:t> den </a:t>
            </a:r>
            <a:r>
              <a:rPr lang="en-US" sz="2400" dirty="0" err="1"/>
              <a:t>Kontakt</a:t>
            </a:r>
            <a:r>
              <a:rPr lang="en-US" sz="2400" dirty="0"/>
              <a:t> </a:t>
            </a:r>
            <a:r>
              <a:rPr lang="en-US" sz="2400" dirty="0" err="1"/>
              <a:t>mit</a:t>
            </a:r>
            <a:r>
              <a:rPr lang="en-US" sz="2400" dirty="0"/>
              <a:t> DP0ISS.</a:t>
            </a:r>
          </a:p>
        </p:txBody>
      </p:sp>
    </p:spTree>
    <p:extLst>
      <p:ext uri="{BB962C8B-B14F-4D97-AF65-F5344CB8AC3E}">
        <p14:creationId xmlns:p14="http://schemas.microsoft.com/office/powerpoint/2010/main" val="403866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915670"/>
            <a:ext cx="7848872" cy="469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1" name="Text Box 2"/>
          <p:cNvSpPr txBox="1">
            <a:spLocks noChangeArrowheads="1"/>
          </p:cNvSpPr>
          <p:nvPr/>
        </p:nvSpPr>
        <p:spPr bwMode="auto">
          <a:xfrm>
            <a:off x="1589270" y="144463"/>
            <a:ext cx="9043234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de-DE" altLang="de-DE" sz="4400" dirty="0"/>
              <a:t>Alexander </a:t>
            </a:r>
            <a:r>
              <a:rPr lang="de-DE" altLang="de-DE" sz="4400" dirty="0" err="1"/>
              <a:t>Gerst</a:t>
            </a:r>
            <a:r>
              <a:rPr lang="de-DE" altLang="de-DE" sz="4400" dirty="0"/>
              <a:t>, Kommandant ISS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5360" y="5805264"/>
            <a:ext cx="11665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Vom </a:t>
            </a:r>
            <a:r>
              <a:rPr lang="de-DE" dirty="0">
                <a:solidFill>
                  <a:schemeClr val="tx1"/>
                </a:solidFill>
              </a:rPr>
              <a:t>3. Juni bis 13. Dezember 2018 ist Alexander </a:t>
            </a:r>
            <a:r>
              <a:rPr lang="de-DE" dirty="0" err="1">
                <a:solidFill>
                  <a:schemeClr val="tx1"/>
                </a:solidFill>
              </a:rPr>
              <a:t>Gerst</a:t>
            </a:r>
            <a:r>
              <a:rPr lang="de-DE" dirty="0">
                <a:solidFill>
                  <a:schemeClr val="tx1"/>
                </a:solidFill>
              </a:rPr>
              <a:t> zum zweiten mal </a:t>
            </a:r>
            <a:r>
              <a:rPr lang="de-DE" dirty="0" smtClean="0">
                <a:solidFill>
                  <a:schemeClr val="tx1"/>
                </a:solidFill>
              </a:rPr>
              <a:t>an Board </a:t>
            </a:r>
            <a:r>
              <a:rPr lang="de-DE" dirty="0">
                <a:solidFill>
                  <a:schemeClr val="tx1"/>
                </a:solidFill>
              </a:rPr>
              <a:t>der ISS. </a:t>
            </a:r>
            <a:r>
              <a:rPr lang="de-DE" dirty="0" smtClean="0">
                <a:solidFill>
                  <a:schemeClr val="tx1"/>
                </a:solidFill>
              </a:rPr>
              <a:t>Er </a:t>
            </a:r>
            <a:r>
              <a:rPr lang="de-DE" dirty="0">
                <a:solidFill>
                  <a:schemeClr val="tx1"/>
                </a:solidFill>
              </a:rPr>
              <a:t>hat zahlreiche </a:t>
            </a:r>
            <a:r>
              <a:rPr lang="de-DE" dirty="0" smtClean="0">
                <a:solidFill>
                  <a:schemeClr val="tx1"/>
                </a:solidFill>
              </a:rPr>
              <a:t>Amateurfunkkontakte </a:t>
            </a:r>
            <a:r>
              <a:rPr lang="de-DE" dirty="0">
                <a:solidFill>
                  <a:schemeClr val="tx1"/>
                </a:solidFill>
              </a:rPr>
              <a:t>mit Schulstationen und auch mit dem DARC Ortsverband Hohenlohe P33, den sein Großvater </a:t>
            </a:r>
            <a:r>
              <a:rPr lang="de-DE" dirty="0" smtClean="0">
                <a:solidFill>
                  <a:schemeClr val="tx1"/>
                </a:solidFill>
              </a:rPr>
              <a:t>mitgegründet </a:t>
            </a:r>
            <a:r>
              <a:rPr lang="de-DE" dirty="0">
                <a:solidFill>
                  <a:schemeClr val="tx1"/>
                </a:solidFill>
              </a:rPr>
              <a:t>hat. Sein Großvater war begeisterter Funkamateur und hat ihn für die Technik begeistert. </a:t>
            </a:r>
          </a:p>
        </p:txBody>
      </p:sp>
      <p:pic>
        <p:nvPicPr>
          <p:cNvPr id="4" name="ISS Alex Gerst DP0ISS Kontakt mit DK0KU 2018-08-26">
            <a:hlinkClick r:id="" action="ppaction://media"/>
            <a:extLst>
              <a:ext uri="{FF2B5EF4-FFF2-40B4-BE49-F238E27FC236}">
                <a16:creationId xmlns:a16="http://schemas.microsoft.com/office/drawing/2014/main" id="{ED9B897F-E5F2-43B9-967E-36F24F4E1B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122" end="4696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0496" y="3212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0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 descr="http://www.dd1us.de/images/amsat%20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94" y="5095428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1" name="Picture 7" descr="http://www.dd1us.de/images/amsat%20nam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517" y="5757713"/>
            <a:ext cx="6667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dd1us.de/images/darc%20animat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157" y="5095427"/>
            <a:ext cx="15144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DEEB4C2-F590-4EC2-AF54-75ABF721E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632" y="332656"/>
            <a:ext cx="6446262" cy="410445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0DCA9FC-6638-4FF4-A92C-0AB0D8C560E3}"/>
              </a:ext>
            </a:extLst>
          </p:cNvPr>
          <p:cNvSpPr/>
          <p:nvPr/>
        </p:nvSpPr>
        <p:spPr>
          <a:xfrm>
            <a:off x="4740501" y="548680"/>
            <a:ext cx="2710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E8E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DP0ISS</a:t>
            </a:r>
            <a:endParaRPr lang="en-GB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E8E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3071664" y="5095427"/>
            <a:ext cx="5673770" cy="119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de-DE" b="1" i="1" kern="0" dirty="0" smtClean="0"/>
              <a:t>Bitte schalten Sie jetzt</a:t>
            </a:r>
            <a:br>
              <a:rPr lang="de-DE" b="1" i="1" kern="0" dirty="0" smtClean="0"/>
            </a:br>
            <a:r>
              <a:rPr lang="de-DE" b="1" i="1" kern="0" dirty="0" smtClean="0"/>
              <a:t>Ihre </a:t>
            </a:r>
            <a:r>
              <a:rPr lang="de-DE" b="1" i="1" kern="0" dirty="0" err="1" smtClean="0"/>
              <a:t>Handies</a:t>
            </a:r>
            <a:r>
              <a:rPr lang="de-DE" b="1" i="1" kern="0" dirty="0" smtClean="0"/>
              <a:t> komplett aus!</a:t>
            </a:r>
            <a:endParaRPr lang="de-DE" b="1" i="1" kern="0" dirty="0"/>
          </a:p>
          <a:p>
            <a:pPr marL="0" indent="0"/>
            <a:endParaRPr lang="de-DE" sz="2800" kern="0" dirty="0"/>
          </a:p>
        </p:txBody>
      </p:sp>
    </p:spTree>
    <p:extLst>
      <p:ext uri="{BB962C8B-B14F-4D97-AF65-F5344CB8AC3E}">
        <p14:creationId xmlns:p14="http://schemas.microsoft.com/office/powerpoint/2010/main" val="285956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Historie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1424" y="1269920"/>
            <a:ext cx="8352928" cy="512641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sz="1800" dirty="0"/>
              <a:t>Der erste Satellit war </a:t>
            </a:r>
            <a:r>
              <a:rPr lang="de-DE" sz="1800" b="1" dirty="0"/>
              <a:t>Sputnik1</a:t>
            </a:r>
            <a:r>
              <a:rPr lang="de-DE" sz="1800" dirty="0"/>
              <a:t> und wurde vor mehr als 60 Jahren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am </a:t>
            </a:r>
            <a:r>
              <a:rPr lang="de-DE" sz="1800" dirty="0"/>
              <a:t>4. Oktober 1957 von der UdSSR ins All geschickt.</a:t>
            </a:r>
          </a:p>
          <a:p>
            <a:pPr>
              <a:buFont typeface="Arial" pitchFamily="34" charset="0"/>
              <a:buChar char="•"/>
            </a:pPr>
            <a:endParaRPr lang="de-DE" sz="1800" dirty="0"/>
          </a:p>
          <a:p>
            <a:pPr>
              <a:buFont typeface="Arial" pitchFamily="34" charset="0"/>
              <a:buChar char="•"/>
            </a:pPr>
            <a:r>
              <a:rPr lang="de-DE" sz="1800" dirty="0"/>
              <a:t>Der erste Amateurfunksatellit war </a:t>
            </a:r>
            <a:r>
              <a:rPr lang="de-DE" sz="1800" b="1" dirty="0"/>
              <a:t>OSCAR-1</a:t>
            </a:r>
            <a:r>
              <a:rPr lang="de-DE" sz="1800" dirty="0"/>
              <a:t> (</a:t>
            </a:r>
            <a:r>
              <a:rPr lang="de-DE" sz="1800" dirty="0" err="1"/>
              <a:t>Orbiting</a:t>
            </a:r>
            <a:r>
              <a:rPr lang="de-DE" sz="1800" dirty="0"/>
              <a:t> </a:t>
            </a:r>
            <a:r>
              <a:rPr lang="de-DE" sz="1800" dirty="0" err="1"/>
              <a:t>Satellite</a:t>
            </a:r>
            <a:r>
              <a:rPr lang="de-DE" sz="1800" dirty="0"/>
              <a:t> </a:t>
            </a:r>
            <a:r>
              <a:rPr lang="de-DE" sz="1800" dirty="0" err="1"/>
              <a:t>Carrying</a:t>
            </a:r>
            <a:r>
              <a:rPr lang="de-DE" sz="1800" dirty="0"/>
              <a:t> Amateur Radio) und wurde von einer Gruppe von Funkamateuren in Kalifornien / USA gebaut und am 12. Dezember 1961 gestartet.</a:t>
            </a:r>
          </a:p>
          <a:p>
            <a:pPr>
              <a:buFont typeface="Arial" pitchFamily="34" charset="0"/>
              <a:buChar char="•"/>
            </a:pPr>
            <a:endParaRPr lang="de-DE" sz="1800" dirty="0" smtClean="0"/>
          </a:p>
          <a:p>
            <a:pPr>
              <a:buFont typeface="Arial" pitchFamily="34" charset="0"/>
              <a:buChar char="•"/>
            </a:pPr>
            <a:endParaRPr lang="de-DE" sz="1800" dirty="0"/>
          </a:p>
          <a:p>
            <a:pPr>
              <a:buFont typeface="Arial" pitchFamily="34" charset="0"/>
              <a:buChar char="•"/>
            </a:pPr>
            <a:r>
              <a:rPr lang="de-DE" sz="1800" dirty="0"/>
              <a:t>Die Raumstation </a:t>
            </a:r>
            <a:r>
              <a:rPr lang="de-DE" sz="1800" b="1" dirty="0"/>
              <a:t>MIR</a:t>
            </a:r>
            <a:r>
              <a:rPr lang="de-DE" sz="1800" dirty="0"/>
              <a:t> wurde 1986 gestartet und wurde 2001 kontrolliert zum Absturz gebracht. Von dort aus gab es zahlreiche Amateurfunkaktivitäten.</a:t>
            </a:r>
          </a:p>
          <a:p>
            <a:pPr>
              <a:buFont typeface="Arial" pitchFamily="34" charset="0"/>
              <a:buChar char="•"/>
            </a:pPr>
            <a:endParaRPr lang="de-DE" sz="1800" dirty="0"/>
          </a:p>
          <a:p>
            <a:pPr>
              <a:buFont typeface="Arial" pitchFamily="34" charset="0"/>
              <a:buChar char="•"/>
            </a:pPr>
            <a:r>
              <a:rPr lang="de-DE" sz="1800" dirty="0" smtClean="0"/>
              <a:t>Der </a:t>
            </a:r>
            <a:r>
              <a:rPr lang="de-DE" sz="1800" dirty="0"/>
              <a:t>Bau der Internationalen Raumstation </a:t>
            </a:r>
            <a:r>
              <a:rPr lang="de-DE" sz="1800" b="1" dirty="0"/>
              <a:t>ISS</a:t>
            </a:r>
            <a:r>
              <a:rPr lang="de-DE" sz="1800" dirty="0"/>
              <a:t> wurde 1998 begonnen und sie ist bis heute in Betrieb. Von der ISS werden diverse </a:t>
            </a:r>
            <a:r>
              <a:rPr lang="de-DE" sz="1800" dirty="0" smtClean="0"/>
              <a:t>Amateurfunkaktivitäten </a:t>
            </a:r>
            <a:r>
              <a:rPr lang="de-DE" sz="1800" dirty="0"/>
              <a:t>durchgeführt, insbesondere viele </a:t>
            </a:r>
            <a:r>
              <a:rPr lang="de-DE" sz="1800" dirty="0" smtClean="0"/>
              <a:t>Sprechfunkkontakte mit Schulen sowie diverse spezielle Modi </a:t>
            </a:r>
            <a:r>
              <a:rPr lang="de-DE" sz="1800" dirty="0"/>
              <a:t>wie SSTV und DATV.</a:t>
            </a:r>
          </a:p>
        </p:txBody>
      </p:sp>
      <p:sp>
        <p:nvSpPr>
          <p:cNvPr id="4" name="Rechteck 3"/>
          <p:cNvSpPr/>
          <p:nvPr/>
        </p:nvSpPr>
        <p:spPr>
          <a:xfrm>
            <a:off x="4151784" y="6396336"/>
            <a:ext cx="2520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tx1"/>
                </a:solidFill>
              </a:rPr>
              <a:t>Quelle: http://www.dd1us.de</a:t>
            </a:r>
          </a:p>
        </p:txBody>
      </p:sp>
      <p:pic>
        <p:nvPicPr>
          <p:cNvPr id="91138" name="Picture 2" descr="http://www.dd1us.de/images/sputnik1%20kle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196753"/>
            <a:ext cx="952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0" name="Picture 4" descr="http://www.dd1us.de/images/oscar-1%20klei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2132856"/>
            <a:ext cx="9525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4" name="Picture 8" descr="http://www.dd1us.de/images/Mir%201998-06-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3573017"/>
            <a:ext cx="9525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6" name="Picture 10" descr="http://www.dd1us.de/images/iss%20over%20earth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76"/>
          <a:stretch/>
        </p:blipFill>
        <p:spPr bwMode="auto">
          <a:xfrm>
            <a:off x="9336360" y="4941169"/>
            <a:ext cx="952500" cy="112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1 traguardo l'infinito sputnik 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2" end="3685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37659" y="1249140"/>
            <a:ext cx="609600" cy="609600"/>
          </a:xfrm>
          <a:prstGeom prst="rect">
            <a:avLst/>
          </a:prstGeom>
        </p:spPr>
      </p:pic>
      <p:pic>
        <p:nvPicPr>
          <p:cNvPr id="6" name="39 OSCAR 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56" end="9333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2264" y="2604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7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 descr="http://www.dd1us.de/images/amsat%20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94" y="5095428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1" name="Picture 7" descr="http://www.dd1us.de/images/amsat%20nam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517" y="5757713"/>
            <a:ext cx="66675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dd1us.de/images/darc%20animat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157" y="5095427"/>
            <a:ext cx="15144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DEEB4C2-F590-4EC2-AF54-75ABF721E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632" y="332656"/>
            <a:ext cx="6446262" cy="410445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0DCA9FC-6638-4FF4-A92C-0AB0D8C560E3}"/>
              </a:ext>
            </a:extLst>
          </p:cNvPr>
          <p:cNvSpPr/>
          <p:nvPr/>
        </p:nvSpPr>
        <p:spPr>
          <a:xfrm>
            <a:off x="4740501" y="548680"/>
            <a:ext cx="2710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E8E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DP0ISS</a:t>
            </a:r>
            <a:endParaRPr lang="en-GB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E8E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3249940" y="5095427"/>
            <a:ext cx="5495494" cy="119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de-DE" b="1" i="1" kern="0" dirty="0"/>
              <a:t>Vielen Dank für Ihre Aufmerksamkeit!</a:t>
            </a:r>
          </a:p>
          <a:p>
            <a:pPr marL="0" indent="0"/>
            <a:endParaRPr lang="de-DE" sz="2800" kern="0" dirty="0"/>
          </a:p>
        </p:txBody>
      </p:sp>
    </p:spTree>
    <p:extLst>
      <p:ext uri="{BB962C8B-B14F-4D97-AF65-F5344CB8AC3E}">
        <p14:creationId xmlns:p14="http://schemas.microsoft.com/office/powerpoint/2010/main" val="3957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93775"/>
          </a:xfrm>
          <a:noFill/>
        </p:spPr>
        <p:txBody>
          <a:bodyPr/>
          <a:lstStyle/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dirty="0"/>
              <a:t>Amateurfunksatelliten</a:t>
            </a:r>
          </a:p>
        </p:txBody>
      </p:sp>
      <p:sp>
        <p:nvSpPr>
          <p:cNvPr id="43016" name="Text Box 5"/>
          <p:cNvSpPr txBox="1">
            <a:spLocks noChangeArrowheads="1"/>
          </p:cNvSpPr>
          <p:nvPr/>
        </p:nvSpPr>
        <p:spPr bwMode="auto">
          <a:xfrm>
            <a:off x="983432" y="1484785"/>
            <a:ext cx="5616625" cy="496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15913" indent="-315913" eaLnBrk="0" hangingPunct="0">
              <a:spcBef>
                <a:spcPts val="800"/>
              </a:spcBef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 hangingPunct="0">
              <a:spcBef>
                <a:spcPts val="700"/>
              </a:spcBef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spcBef>
                <a:spcPts val="600"/>
              </a:spcBef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spcBef>
                <a:spcPts val="500"/>
              </a:spcBef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spcBef>
                <a:spcPts val="500"/>
              </a:spcBef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0000FF"/>
              </a:buClr>
              <a:buFont typeface="Arial" charset="0"/>
              <a:buChar char="•"/>
            </a:pPr>
            <a:r>
              <a:rPr lang="de-DE" altLang="de-DE" sz="2000" dirty="0">
                <a:solidFill>
                  <a:schemeClr val="tx1"/>
                </a:solidFill>
              </a:rPr>
              <a:t>Funkamateure haben eigene Satelliten.</a:t>
            </a:r>
          </a:p>
          <a:p>
            <a:pPr eaLnBrk="1" hangingPunct="1">
              <a:spcBef>
                <a:spcPts val="700"/>
              </a:spcBef>
              <a:buClr>
                <a:srgbClr val="0000FF"/>
              </a:buClr>
              <a:buFont typeface="Arial" charset="0"/>
              <a:buChar char="•"/>
            </a:pPr>
            <a:endParaRPr lang="de-DE" altLang="de-DE" sz="2000" dirty="0">
              <a:solidFill>
                <a:schemeClr val="tx1"/>
              </a:solidFill>
            </a:endParaRPr>
          </a:p>
          <a:p>
            <a:pPr eaLnBrk="1" hangingPunct="1">
              <a:spcBef>
                <a:spcPts val="700"/>
              </a:spcBef>
              <a:buClr>
                <a:srgbClr val="0000FF"/>
              </a:buClr>
              <a:buFont typeface="Arial" charset="0"/>
              <a:buChar char="•"/>
            </a:pPr>
            <a:r>
              <a:rPr lang="de-DE" altLang="de-DE" sz="2000" dirty="0">
                <a:solidFill>
                  <a:schemeClr val="tx1"/>
                </a:solidFill>
              </a:rPr>
              <a:t>Bisher wurden ca. 120 Satelliten gestartet, die </a:t>
            </a:r>
            <a:r>
              <a:rPr lang="de-DE" altLang="de-DE" sz="2000" dirty="0" smtClean="0">
                <a:solidFill>
                  <a:schemeClr val="tx1"/>
                </a:solidFill>
              </a:rPr>
              <a:t>von Funkamateuren entwickelt,</a:t>
            </a:r>
            <a:br>
              <a:rPr lang="de-DE" altLang="de-DE" sz="2000" dirty="0" smtClean="0">
                <a:solidFill>
                  <a:schemeClr val="tx1"/>
                </a:solidFill>
              </a:rPr>
            </a:br>
            <a:r>
              <a:rPr lang="de-DE" altLang="de-DE" sz="2000" dirty="0" smtClean="0">
                <a:solidFill>
                  <a:schemeClr val="tx1"/>
                </a:solidFill>
              </a:rPr>
              <a:t>finanziert </a:t>
            </a:r>
            <a:r>
              <a:rPr lang="de-DE" altLang="de-DE" sz="2000" dirty="0">
                <a:solidFill>
                  <a:schemeClr val="tx1"/>
                </a:solidFill>
              </a:rPr>
              <a:t>und gebaut wurden.</a:t>
            </a:r>
          </a:p>
          <a:p>
            <a:pPr eaLnBrk="1" hangingPunct="1">
              <a:spcBef>
                <a:spcPts val="700"/>
              </a:spcBef>
              <a:buClr>
                <a:srgbClr val="0000FF"/>
              </a:buClr>
              <a:buFont typeface="Arial" charset="0"/>
              <a:buChar char="•"/>
            </a:pPr>
            <a:endParaRPr lang="de-DE" altLang="de-DE" sz="2000" dirty="0">
              <a:solidFill>
                <a:schemeClr val="tx1"/>
              </a:solidFill>
            </a:endParaRPr>
          </a:p>
          <a:p>
            <a:pPr eaLnBrk="1" hangingPunct="1">
              <a:spcBef>
                <a:spcPts val="700"/>
              </a:spcBef>
              <a:buClr>
                <a:srgbClr val="0000FF"/>
              </a:buClr>
              <a:buFont typeface="Arial" charset="0"/>
              <a:buChar char="•"/>
            </a:pPr>
            <a:r>
              <a:rPr lang="de-DE" altLang="de-DE" sz="2000" dirty="0">
                <a:solidFill>
                  <a:schemeClr val="tx1"/>
                </a:solidFill>
              </a:rPr>
              <a:t>Starts erfolgen in der Regel als sekundäre Nutzlast oder bei Tests neuer Raketen.</a:t>
            </a:r>
          </a:p>
        </p:txBody>
      </p:sp>
      <p:pic>
        <p:nvPicPr>
          <p:cNvPr id="7170" name="Picture 2" descr="http://www.publictelescope.org/wp-content/uploads/2013/03/Amsat-DL-180x99-Alp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5275760"/>
            <a:ext cx="2232248" cy="122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765" y="1412776"/>
            <a:ext cx="4238554" cy="527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8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23708" y="1484785"/>
            <a:ext cx="89442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Geschichte &amp; Überblick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b="1" dirty="0">
                <a:solidFill>
                  <a:schemeClr val="tx1"/>
                </a:solidFill>
              </a:rPr>
              <a:t>Satellitenbahnen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Frequenzbereiche und Betriebsarten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Equipment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800" dirty="0">
                <a:solidFill>
                  <a:schemeClr val="tx1"/>
                </a:solidFill>
              </a:rPr>
              <a:t>Funkbetrieb mit der ISS</a:t>
            </a:r>
          </a:p>
        </p:txBody>
      </p:sp>
    </p:spTree>
    <p:extLst>
      <p:ext uri="{BB962C8B-B14F-4D97-AF65-F5344CB8AC3E}">
        <p14:creationId xmlns:p14="http://schemas.microsoft.com/office/powerpoint/2010/main" val="3362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Satellitenbahnen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124745"/>
            <a:ext cx="7920880" cy="531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1775520" y="6484203"/>
            <a:ext cx="8892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</a:rPr>
              <a:t>Quelle: The Van Allen Belt </a:t>
            </a:r>
            <a:r>
              <a:rPr lang="de-DE" sz="1600" dirty="0" err="1">
                <a:solidFill>
                  <a:schemeClr val="tx1"/>
                </a:solidFill>
              </a:rPr>
              <a:t>and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typical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satellite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orbits</a:t>
            </a:r>
            <a:r>
              <a:rPr lang="de-DE" sz="1600" dirty="0">
                <a:solidFill>
                  <a:schemeClr val="tx1"/>
                </a:solidFill>
              </a:rPr>
              <a:t> – The Aerospace Corporation</a:t>
            </a:r>
          </a:p>
        </p:txBody>
      </p:sp>
    </p:spTree>
    <p:extLst>
      <p:ext uri="{BB962C8B-B14F-4D97-AF65-F5344CB8AC3E}">
        <p14:creationId xmlns:p14="http://schemas.microsoft.com/office/powerpoint/2010/main" val="257650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5520" y="53976"/>
            <a:ext cx="8784976" cy="1433513"/>
          </a:xfrm>
        </p:spPr>
        <p:txBody>
          <a:bodyPr/>
          <a:lstStyle/>
          <a:p>
            <a:r>
              <a:rPr lang="de-DE" dirty="0"/>
              <a:t>Satellitenbahnen – Astra (GEO)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23392" y="6221301"/>
            <a:ext cx="11161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tx1"/>
                </a:solidFill>
              </a:rPr>
              <a:t>Astra-2G </a:t>
            </a:r>
            <a:r>
              <a:rPr lang="de-DE" sz="1600" dirty="0">
                <a:solidFill>
                  <a:schemeClr val="tx1"/>
                </a:solidFill>
              </a:rPr>
              <a:t>in einem GEO (</a:t>
            </a:r>
            <a:r>
              <a:rPr lang="de-DE" sz="1600" dirty="0" err="1" smtClean="0">
                <a:solidFill>
                  <a:schemeClr val="tx1"/>
                </a:solidFill>
              </a:rPr>
              <a:t>Geostationary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>
                <a:solidFill>
                  <a:schemeClr val="tx1"/>
                </a:solidFill>
              </a:rPr>
              <a:t>Orbit): großer konstanter Sichtbarkeitsbereich</a:t>
            </a:r>
            <a:r>
              <a:rPr lang="de-DE" sz="1600" dirty="0" smtClean="0">
                <a:solidFill>
                  <a:schemeClr val="tx1"/>
                </a:solidFill>
              </a:rPr>
              <a:t>, nicht </a:t>
            </a:r>
            <a:r>
              <a:rPr lang="de-DE" sz="1600" dirty="0">
                <a:solidFill>
                  <a:schemeClr val="tx1"/>
                </a:solidFill>
              </a:rPr>
              <a:t>die Polregionen, </a:t>
            </a:r>
            <a:r>
              <a:rPr lang="de-DE" sz="1600" dirty="0" smtClean="0">
                <a:solidFill>
                  <a:schemeClr val="tx1"/>
                </a:solidFill>
              </a:rPr>
              <a:t/>
            </a:r>
            <a:br>
              <a:rPr lang="de-DE" sz="1600" dirty="0" smtClean="0">
                <a:solidFill>
                  <a:schemeClr val="tx1"/>
                </a:solidFill>
              </a:rPr>
            </a:br>
            <a:r>
              <a:rPr lang="de-DE" sz="1600" dirty="0" smtClean="0">
                <a:solidFill>
                  <a:schemeClr val="tx1"/>
                </a:solidFill>
              </a:rPr>
              <a:t>                                                                          fest </a:t>
            </a:r>
            <a:r>
              <a:rPr lang="de-DE" sz="1600" dirty="0">
                <a:solidFill>
                  <a:schemeClr val="tx1"/>
                </a:solidFill>
              </a:rPr>
              <a:t>ausgerichtete Antennen am </a:t>
            </a:r>
            <a:r>
              <a:rPr lang="de-DE" sz="1600" dirty="0" smtClean="0">
                <a:solidFill>
                  <a:schemeClr val="tx1"/>
                </a:solidFill>
              </a:rPr>
              <a:t>Boden sind ausreichend</a:t>
            </a:r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124932" name="Picture 4" descr="http://t2.gstatic.com/images?q=tbn:ANd9GcQfsb8zm_WS4Qt3mzovszow8QYRmJbVqLtKhjx6y1zQFw3t6__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7" y="1212420"/>
            <a:ext cx="2396347" cy="29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0" y="1212420"/>
            <a:ext cx="8712968" cy="50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Satellitenbahnen – AO10 (HEO)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36268" y="6381328"/>
            <a:ext cx="10681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</a:rPr>
              <a:t>AO-10 in einem HEO (</a:t>
            </a:r>
            <a:r>
              <a:rPr lang="de-DE" sz="1600" dirty="0" err="1">
                <a:solidFill>
                  <a:schemeClr val="tx1"/>
                </a:solidFill>
              </a:rPr>
              <a:t>Highly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Elliptical</a:t>
            </a:r>
            <a:r>
              <a:rPr lang="de-DE" sz="1600" dirty="0">
                <a:solidFill>
                  <a:schemeClr val="tx1"/>
                </a:solidFill>
              </a:rPr>
              <a:t> Orbit): großer Sichtbarkeitsbereich im Apogäum</a:t>
            </a:r>
            <a:r>
              <a:rPr lang="de-DE" sz="1600" dirty="0" smtClean="0">
                <a:solidFill>
                  <a:schemeClr val="tx1"/>
                </a:solidFill>
              </a:rPr>
              <a:t>, auch </a:t>
            </a:r>
            <a:r>
              <a:rPr lang="de-DE" sz="1600" dirty="0">
                <a:solidFill>
                  <a:schemeClr val="tx1"/>
                </a:solidFill>
              </a:rPr>
              <a:t>an den Polen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7063" y="1196752"/>
            <a:ext cx="2950546" cy="165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6824F12-E745-4033-850E-438D2C91C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61" y="4658878"/>
            <a:ext cx="2950547" cy="156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552" y="1196752"/>
            <a:ext cx="8746359" cy="50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8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Satellitenbahnen – ISS (LEO)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55677" y="6425628"/>
            <a:ext cx="11307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</a:rPr>
              <a:t>ISS in einem LEO (Low Earth Orbit): </a:t>
            </a:r>
            <a:r>
              <a:rPr lang="de-DE" sz="1600" dirty="0" smtClean="0">
                <a:solidFill>
                  <a:schemeClr val="tx1"/>
                </a:solidFill>
              </a:rPr>
              <a:t>geringe Höhe, begrenzter </a:t>
            </a:r>
            <a:r>
              <a:rPr lang="de-DE" sz="1600" dirty="0">
                <a:solidFill>
                  <a:schemeClr val="tx1"/>
                </a:solidFill>
              </a:rPr>
              <a:t>Sichtbarkeitsbereich, </a:t>
            </a:r>
            <a:r>
              <a:rPr lang="de-DE" sz="1600" dirty="0" smtClean="0">
                <a:solidFill>
                  <a:schemeClr val="tx1"/>
                </a:solidFill>
              </a:rPr>
              <a:t>nur </a:t>
            </a:r>
            <a:r>
              <a:rPr lang="de-DE" sz="1600" dirty="0">
                <a:solidFill>
                  <a:schemeClr val="tx1"/>
                </a:solidFill>
              </a:rPr>
              <a:t>geringe Strahlungsleistung nötig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190072"/>
            <a:ext cx="8962902" cy="5162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95" y="1198348"/>
            <a:ext cx="2807674" cy="187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37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694</Words>
  <Application>Microsoft Office PowerPoint</Application>
  <PresentationFormat>Breitbild</PresentationFormat>
  <Paragraphs>172</Paragraphs>
  <Slides>30</Slides>
  <Notes>11</Notes>
  <HiddenSlides>0</HiddenSlides>
  <MMClips>7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  <vt:variant>
        <vt:lpstr>Zielgruppenorientierte Präsentationen</vt:lpstr>
      </vt:variant>
      <vt:variant>
        <vt:i4>1</vt:i4>
      </vt:variant>
    </vt:vector>
  </HeadingPairs>
  <TitlesOfParts>
    <vt:vector size="37" baseType="lpstr">
      <vt:lpstr>Arial</vt:lpstr>
      <vt:lpstr>Arial Rounded MT Bold</vt:lpstr>
      <vt:lpstr>Calibri</vt:lpstr>
      <vt:lpstr>Lucida Sans Unicode</vt:lpstr>
      <vt:lpstr>Times New Roman</vt:lpstr>
      <vt:lpstr>Larissa</vt:lpstr>
      <vt:lpstr>PowerPoint-Präsentation</vt:lpstr>
      <vt:lpstr>Agenda</vt:lpstr>
      <vt:lpstr>Historie</vt:lpstr>
      <vt:lpstr>Amateurfunksatelliten</vt:lpstr>
      <vt:lpstr>Agenda</vt:lpstr>
      <vt:lpstr>Satellitenbahnen</vt:lpstr>
      <vt:lpstr>Satellitenbahnen – Astra (GEO)</vt:lpstr>
      <vt:lpstr>Satellitenbahnen – AO10 (HEO)</vt:lpstr>
      <vt:lpstr>Satellitenbahnen – ISS (LEO)</vt:lpstr>
      <vt:lpstr>Berechnung von Satellitenbahnen</vt:lpstr>
      <vt:lpstr>Berechnung der Position der ISS</vt:lpstr>
      <vt:lpstr>Agenda</vt:lpstr>
      <vt:lpstr>Frequenzbereiche</vt:lpstr>
      <vt:lpstr>Betriebsarten</vt:lpstr>
      <vt:lpstr>Slow Scan Tele Vision Aussendung</vt:lpstr>
      <vt:lpstr>Es‘hail-2</vt:lpstr>
      <vt:lpstr>Agenda</vt:lpstr>
      <vt:lpstr>Equipment (HEO Satelliten)</vt:lpstr>
      <vt:lpstr>Equipment (LEO Satelliten)</vt:lpstr>
      <vt:lpstr>Equipment ISS Schulkontakt </vt:lpstr>
      <vt:lpstr>Agenda</vt:lpstr>
      <vt:lpstr>Amateurfunkbetrieb von der ISS </vt:lpstr>
      <vt:lpstr>Sprechfunkbetrieb von der ISS</vt:lpstr>
      <vt:lpstr>Amateurfunkfernsehen von der ISS</vt:lpstr>
      <vt:lpstr>PowerPoint-Präsentation</vt:lpstr>
      <vt:lpstr>Amateurfunkfernsehen von der ISS</vt:lpstr>
      <vt:lpstr>Rufzeichen der ISS</vt:lpstr>
      <vt:lpstr>PowerPoint-Präsentation</vt:lpstr>
      <vt:lpstr>PowerPoint-Präsentation</vt:lpstr>
      <vt:lpstr>PowerPoint-Präsentation</vt:lpstr>
      <vt:lpstr>Kurzpräsentation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Amateurfunk</dc:title>
  <dc:creator>Udo Tillmann</dc:creator>
  <cp:lastModifiedBy>Matthias Bopp</cp:lastModifiedBy>
  <cp:revision>469</cp:revision>
  <cp:lastPrinted>1601-01-01T00:00:00Z</cp:lastPrinted>
  <dcterms:created xsi:type="dcterms:W3CDTF">2003-05-19T17:47:11Z</dcterms:created>
  <dcterms:modified xsi:type="dcterms:W3CDTF">2018-10-16T04:32:39Z</dcterms:modified>
</cp:coreProperties>
</file>